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9"/>
  </p:notesMasterIdLst>
  <p:sldIdLst>
    <p:sldId id="256" r:id="rId2"/>
    <p:sldId id="283" r:id="rId3"/>
    <p:sldId id="301" r:id="rId4"/>
    <p:sldId id="347" r:id="rId5"/>
    <p:sldId id="302" r:id="rId6"/>
    <p:sldId id="303" r:id="rId7"/>
    <p:sldId id="307" r:id="rId8"/>
    <p:sldId id="305" r:id="rId9"/>
    <p:sldId id="308" r:id="rId10"/>
    <p:sldId id="310" r:id="rId11"/>
    <p:sldId id="311" r:id="rId12"/>
    <p:sldId id="306" r:id="rId13"/>
    <p:sldId id="312" r:id="rId14"/>
    <p:sldId id="346" r:id="rId15"/>
    <p:sldId id="313" r:id="rId16"/>
    <p:sldId id="314" r:id="rId17"/>
    <p:sldId id="315" r:id="rId18"/>
    <p:sldId id="316" r:id="rId19"/>
    <p:sldId id="317" r:id="rId20"/>
    <p:sldId id="318" r:id="rId21"/>
    <p:sldId id="319" r:id="rId22"/>
    <p:sldId id="320" r:id="rId23"/>
    <p:sldId id="322" r:id="rId24"/>
    <p:sldId id="321" r:id="rId25"/>
    <p:sldId id="344" r:id="rId26"/>
    <p:sldId id="324" r:id="rId27"/>
    <p:sldId id="328" r:id="rId28"/>
    <p:sldId id="329" r:id="rId29"/>
    <p:sldId id="331" r:id="rId30"/>
    <p:sldId id="326" r:id="rId31"/>
    <p:sldId id="332" r:id="rId32"/>
    <p:sldId id="330" r:id="rId33"/>
    <p:sldId id="327" r:id="rId34"/>
    <p:sldId id="345" r:id="rId35"/>
    <p:sldId id="333" r:id="rId36"/>
    <p:sldId id="334" r:id="rId37"/>
    <p:sldId id="335" r:id="rId38"/>
    <p:sldId id="336" r:id="rId39"/>
    <p:sldId id="337" r:id="rId40"/>
    <p:sldId id="338" r:id="rId41"/>
    <p:sldId id="339" r:id="rId42"/>
    <p:sldId id="340" r:id="rId43"/>
    <p:sldId id="341" r:id="rId44"/>
    <p:sldId id="343" r:id="rId45"/>
    <p:sldId id="342" r:id="rId46"/>
    <p:sldId id="295" r:id="rId47"/>
    <p:sldId id="300" r:id="rId48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3273D"/>
    <a:srgbClr val="8796A8"/>
    <a:srgbClr val="143C37"/>
    <a:srgbClr val="7E8C87"/>
    <a:srgbClr val="C4C4C4"/>
    <a:srgbClr val="000000"/>
    <a:srgbClr val="8796A9"/>
    <a:srgbClr val="A8A69C"/>
    <a:srgbClr val="394F47"/>
    <a:srgbClr val="33371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EC20E35-A176-4012-BC5E-935CFFF8708E}" styleName="Estilo Médio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12" autoAdjust="0"/>
    <p:restoredTop sz="88434" autoAdjust="0"/>
  </p:normalViewPr>
  <p:slideViewPr>
    <p:cSldViewPr>
      <p:cViewPr varScale="1">
        <p:scale>
          <a:sx n="76" d="100"/>
          <a:sy n="76" d="100"/>
        </p:scale>
        <p:origin x="149" y="5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D807F2-2572-490E-AF04-C7AF86EACBC0}" type="datetimeFigureOut">
              <a:rPr lang="pt-BR" smtClean="0"/>
              <a:t>14/07/2019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04EB6B-4638-47A4-9D86-563A8A1946E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81757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04EB6B-4638-47A4-9D86-563A8A1946EB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157554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04EB6B-4638-47A4-9D86-563A8A1946EB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11002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https://aeon.com.br/images/aeon-automation/subestacao/01.jpg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04EB6B-4638-47A4-9D86-563A8A1946EB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008796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04EB6B-4638-47A4-9D86-563A8A1946EB}" type="slidenum">
              <a:rPr lang="pt-BR" smtClean="0"/>
              <a:t>47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386933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0CEE27-1CC2-4AE0-B6CC-5627B3BF833F}" type="datetime1">
              <a:rPr lang="pt-BR" smtClean="0"/>
              <a:t>14/07/2019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F0F4F-94E1-41E2-B225-F69A48EEE78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692803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9D609-EA6C-4F98-858D-EA19113F73DF}" type="datetime1">
              <a:rPr lang="pt-BR" smtClean="0"/>
              <a:t>14/07/2019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F0F4F-94E1-41E2-B225-F69A48EEE78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998497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537FB-6410-4088-B485-384512E3D601}" type="datetime1">
              <a:rPr lang="pt-BR" smtClean="0"/>
              <a:t>14/07/2019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F0F4F-94E1-41E2-B225-F69A48EEE78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771885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10A56-FB82-4F11-8509-0F36D21501B5}" type="datetime1">
              <a:rPr lang="pt-BR" smtClean="0"/>
              <a:t>14/07/2019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F0F4F-94E1-41E2-B225-F69A48EEE78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726577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F8E95-DBDE-4D50-82C0-1FEBE1C44B3B}" type="datetime1">
              <a:rPr lang="pt-BR" smtClean="0"/>
              <a:t>14/07/2019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F0F4F-94E1-41E2-B225-F69A48EEE78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846761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CAD32-A3FA-433C-8142-35AFC79E1785}" type="datetime1">
              <a:rPr lang="pt-BR" smtClean="0"/>
              <a:t>14/07/2019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F0F4F-94E1-41E2-B225-F69A48EEE78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073101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52FED-9497-4320-8268-275C7EB86833}" type="datetime1">
              <a:rPr lang="pt-BR" smtClean="0"/>
              <a:t>14/07/2019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F0F4F-94E1-41E2-B225-F69A48EEE78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112274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2A7A0-DDC9-4713-837F-91C72207337F}" type="datetime1">
              <a:rPr lang="pt-BR" smtClean="0"/>
              <a:t>14/07/2019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F0F4F-94E1-41E2-B225-F69A48EEE78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106015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B2BD0-A162-4C45-A268-594D34CDB2D5}" type="datetime1">
              <a:rPr lang="pt-BR" smtClean="0"/>
              <a:t>14/07/2019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F0F4F-94E1-41E2-B225-F69A48EEE78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737929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11F071-B63C-4278-A344-369E82D88AA4}" type="datetime1">
              <a:rPr lang="pt-BR" smtClean="0"/>
              <a:t>14/07/2019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F0F4F-94E1-41E2-B225-F69A48EEE78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186410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67A2D-098E-4F6B-B1F3-C40F4D67BAF4}" type="datetime1">
              <a:rPr lang="pt-BR" smtClean="0"/>
              <a:t>14/07/2019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F0F4F-94E1-41E2-B225-F69A48EEE78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879088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573EFF-2633-431A-8BBA-95D94BC1139C}" type="datetime1">
              <a:rPr lang="pt-BR" smtClean="0"/>
              <a:t>14/07/2019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4F0F4F-94E1-41E2-B225-F69A48EEE78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408747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6.png"/><Relationship Id="rId7" Type="http://schemas.openxmlformats.org/officeDocument/2006/relationships/image" Target="../media/image1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eg"/><Relationship Id="rId3" Type="http://schemas.openxmlformats.org/officeDocument/2006/relationships/image" Target="../media/image32.png"/><Relationship Id="rId7" Type="http://schemas.openxmlformats.org/officeDocument/2006/relationships/image" Target="../media/image2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40.png"/><Relationship Id="rId7" Type="http://schemas.openxmlformats.org/officeDocument/2006/relationships/image" Target="../media/image43.png"/><Relationship Id="rId12" Type="http://schemas.openxmlformats.org/officeDocument/2006/relationships/image" Target="../media/image48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11" Type="http://schemas.openxmlformats.org/officeDocument/2006/relationships/image" Target="../media/image47.png"/><Relationship Id="rId5" Type="http://schemas.openxmlformats.org/officeDocument/2006/relationships/image" Target="../media/image42.png"/><Relationship Id="rId10" Type="http://schemas.openxmlformats.org/officeDocument/2006/relationships/image" Target="../media/image46.png"/><Relationship Id="rId4" Type="http://schemas.openxmlformats.org/officeDocument/2006/relationships/image" Target="../media/image41.jpeg"/><Relationship Id="rId9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jp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emf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emf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tângulo 6"/>
          <p:cNvSpPr/>
          <p:nvPr/>
        </p:nvSpPr>
        <p:spPr>
          <a:xfrm>
            <a:off x="1127448" y="-2162"/>
            <a:ext cx="11064552" cy="6860162"/>
          </a:xfrm>
          <a:custGeom>
            <a:avLst/>
            <a:gdLst>
              <a:gd name="connsiteX0" fmla="*/ 0 w 9144000"/>
              <a:gd name="connsiteY0" fmla="*/ 0 h 4871523"/>
              <a:gd name="connsiteX1" fmla="*/ 9144000 w 9144000"/>
              <a:gd name="connsiteY1" fmla="*/ 0 h 4871523"/>
              <a:gd name="connsiteX2" fmla="*/ 9144000 w 9144000"/>
              <a:gd name="connsiteY2" fmla="*/ 4871523 h 4871523"/>
              <a:gd name="connsiteX3" fmla="*/ 0 w 9144000"/>
              <a:gd name="connsiteY3" fmla="*/ 4871523 h 4871523"/>
              <a:gd name="connsiteX4" fmla="*/ 0 w 9144000"/>
              <a:gd name="connsiteY4" fmla="*/ 0 h 4871523"/>
              <a:gd name="connsiteX0" fmla="*/ 5717060 w 9144000"/>
              <a:gd name="connsiteY0" fmla="*/ 3113903 h 4871523"/>
              <a:gd name="connsiteX1" fmla="*/ 9144000 w 9144000"/>
              <a:gd name="connsiteY1" fmla="*/ 0 h 4871523"/>
              <a:gd name="connsiteX2" fmla="*/ 9144000 w 9144000"/>
              <a:gd name="connsiteY2" fmla="*/ 4871523 h 4871523"/>
              <a:gd name="connsiteX3" fmla="*/ 0 w 9144000"/>
              <a:gd name="connsiteY3" fmla="*/ 4871523 h 4871523"/>
              <a:gd name="connsiteX4" fmla="*/ 5717060 w 9144000"/>
              <a:gd name="connsiteY4" fmla="*/ 3113903 h 4871523"/>
              <a:gd name="connsiteX0" fmla="*/ 5717060 w 9144000"/>
              <a:gd name="connsiteY0" fmla="*/ 3113903 h 4871523"/>
              <a:gd name="connsiteX1" fmla="*/ 7661189 w 9144000"/>
              <a:gd name="connsiteY1" fmla="*/ 1322771 h 4871523"/>
              <a:gd name="connsiteX2" fmla="*/ 9144000 w 9144000"/>
              <a:gd name="connsiteY2" fmla="*/ 0 h 4871523"/>
              <a:gd name="connsiteX3" fmla="*/ 9144000 w 9144000"/>
              <a:gd name="connsiteY3" fmla="*/ 4871523 h 4871523"/>
              <a:gd name="connsiteX4" fmla="*/ 0 w 9144000"/>
              <a:gd name="connsiteY4" fmla="*/ 4871523 h 4871523"/>
              <a:gd name="connsiteX5" fmla="*/ 5717060 w 9144000"/>
              <a:gd name="connsiteY5" fmla="*/ 3113903 h 4871523"/>
              <a:gd name="connsiteX0" fmla="*/ 5717060 w 9144000"/>
              <a:gd name="connsiteY0" fmla="*/ 3113903 h 4871523"/>
              <a:gd name="connsiteX1" fmla="*/ 7092778 w 9144000"/>
              <a:gd name="connsiteY1" fmla="*/ 12955 h 4871523"/>
              <a:gd name="connsiteX2" fmla="*/ 9144000 w 9144000"/>
              <a:gd name="connsiteY2" fmla="*/ 0 h 4871523"/>
              <a:gd name="connsiteX3" fmla="*/ 9144000 w 9144000"/>
              <a:gd name="connsiteY3" fmla="*/ 4871523 h 4871523"/>
              <a:gd name="connsiteX4" fmla="*/ 0 w 9144000"/>
              <a:gd name="connsiteY4" fmla="*/ 4871523 h 4871523"/>
              <a:gd name="connsiteX5" fmla="*/ 5717060 w 9144000"/>
              <a:gd name="connsiteY5" fmla="*/ 3113903 h 4871523"/>
              <a:gd name="connsiteX0" fmla="*/ 5717060 w 9144000"/>
              <a:gd name="connsiteY0" fmla="*/ 3113903 h 4871523"/>
              <a:gd name="connsiteX1" fmla="*/ 7108018 w 9144000"/>
              <a:gd name="connsiteY1" fmla="*/ 5335 h 4871523"/>
              <a:gd name="connsiteX2" fmla="*/ 9144000 w 9144000"/>
              <a:gd name="connsiteY2" fmla="*/ 0 h 4871523"/>
              <a:gd name="connsiteX3" fmla="*/ 9144000 w 9144000"/>
              <a:gd name="connsiteY3" fmla="*/ 4871523 h 4871523"/>
              <a:gd name="connsiteX4" fmla="*/ 0 w 9144000"/>
              <a:gd name="connsiteY4" fmla="*/ 4871523 h 4871523"/>
              <a:gd name="connsiteX5" fmla="*/ 5717060 w 9144000"/>
              <a:gd name="connsiteY5" fmla="*/ 3113903 h 4871523"/>
              <a:gd name="connsiteX0" fmla="*/ 5717060 w 9144000"/>
              <a:gd name="connsiteY0" fmla="*/ 3119403 h 4877023"/>
              <a:gd name="connsiteX1" fmla="*/ 7115638 w 9144000"/>
              <a:gd name="connsiteY1" fmla="*/ 0 h 4877023"/>
              <a:gd name="connsiteX2" fmla="*/ 9144000 w 9144000"/>
              <a:gd name="connsiteY2" fmla="*/ 5500 h 4877023"/>
              <a:gd name="connsiteX3" fmla="*/ 9144000 w 9144000"/>
              <a:gd name="connsiteY3" fmla="*/ 4877023 h 4877023"/>
              <a:gd name="connsiteX4" fmla="*/ 0 w 9144000"/>
              <a:gd name="connsiteY4" fmla="*/ 4877023 h 4877023"/>
              <a:gd name="connsiteX5" fmla="*/ 5717060 w 9144000"/>
              <a:gd name="connsiteY5" fmla="*/ 3119403 h 4877023"/>
              <a:gd name="connsiteX0" fmla="*/ 5221760 w 9144000"/>
              <a:gd name="connsiteY0" fmla="*/ 2889172 h 4877023"/>
              <a:gd name="connsiteX1" fmla="*/ 7115638 w 9144000"/>
              <a:gd name="connsiteY1" fmla="*/ 0 h 4877023"/>
              <a:gd name="connsiteX2" fmla="*/ 9144000 w 9144000"/>
              <a:gd name="connsiteY2" fmla="*/ 5500 h 4877023"/>
              <a:gd name="connsiteX3" fmla="*/ 9144000 w 9144000"/>
              <a:gd name="connsiteY3" fmla="*/ 4877023 h 4877023"/>
              <a:gd name="connsiteX4" fmla="*/ 0 w 9144000"/>
              <a:gd name="connsiteY4" fmla="*/ 4877023 h 4877023"/>
              <a:gd name="connsiteX5" fmla="*/ 5221760 w 9144000"/>
              <a:gd name="connsiteY5" fmla="*/ 2889172 h 4877023"/>
              <a:gd name="connsiteX0" fmla="*/ 5371322 w 9144000"/>
              <a:gd name="connsiteY0" fmla="*/ 2929801 h 4877023"/>
              <a:gd name="connsiteX1" fmla="*/ 7115638 w 9144000"/>
              <a:gd name="connsiteY1" fmla="*/ 0 h 4877023"/>
              <a:gd name="connsiteX2" fmla="*/ 9144000 w 9144000"/>
              <a:gd name="connsiteY2" fmla="*/ 5500 h 4877023"/>
              <a:gd name="connsiteX3" fmla="*/ 9144000 w 9144000"/>
              <a:gd name="connsiteY3" fmla="*/ 4877023 h 4877023"/>
              <a:gd name="connsiteX4" fmla="*/ 0 w 9144000"/>
              <a:gd name="connsiteY4" fmla="*/ 4877023 h 4877023"/>
              <a:gd name="connsiteX5" fmla="*/ 5371322 w 9144000"/>
              <a:gd name="connsiteY5" fmla="*/ 2929801 h 4877023"/>
              <a:gd name="connsiteX0" fmla="*/ 5001353 w 9144000"/>
              <a:gd name="connsiteY0" fmla="*/ 2814685 h 4877023"/>
              <a:gd name="connsiteX1" fmla="*/ 7115638 w 9144000"/>
              <a:gd name="connsiteY1" fmla="*/ 0 h 4877023"/>
              <a:gd name="connsiteX2" fmla="*/ 9144000 w 9144000"/>
              <a:gd name="connsiteY2" fmla="*/ 5500 h 4877023"/>
              <a:gd name="connsiteX3" fmla="*/ 9144000 w 9144000"/>
              <a:gd name="connsiteY3" fmla="*/ 4877023 h 4877023"/>
              <a:gd name="connsiteX4" fmla="*/ 0 w 9144000"/>
              <a:gd name="connsiteY4" fmla="*/ 4877023 h 4877023"/>
              <a:gd name="connsiteX5" fmla="*/ 5001353 w 9144000"/>
              <a:gd name="connsiteY5" fmla="*/ 2814685 h 48770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44000" h="4877023">
                <a:moveTo>
                  <a:pt x="5001353" y="2814685"/>
                </a:moveTo>
                <a:lnTo>
                  <a:pt x="7115638" y="0"/>
                </a:lnTo>
                <a:lnTo>
                  <a:pt x="9144000" y="5500"/>
                </a:lnTo>
                <a:lnTo>
                  <a:pt x="9144000" y="4877023"/>
                </a:lnTo>
                <a:lnTo>
                  <a:pt x="0" y="4877023"/>
                </a:lnTo>
                <a:lnTo>
                  <a:pt x="5001353" y="2814685"/>
                </a:lnTo>
                <a:close/>
              </a:path>
            </a:pathLst>
          </a:custGeom>
          <a:solidFill>
            <a:schemeClr val="accent3">
              <a:lumMod val="75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2" name="Retângulo 6"/>
          <p:cNvSpPr/>
          <p:nvPr/>
        </p:nvSpPr>
        <p:spPr>
          <a:xfrm>
            <a:off x="1127448" y="-2162"/>
            <a:ext cx="11064552" cy="6860162"/>
          </a:xfrm>
          <a:custGeom>
            <a:avLst/>
            <a:gdLst>
              <a:gd name="connsiteX0" fmla="*/ 0 w 9144000"/>
              <a:gd name="connsiteY0" fmla="*/ 0 h 4871523"/>
              <a:gd name="connsiteX1" fmla="*/ 9144000 w 9144000"/>
              <a:gd name="connsiteY1" fmla="*/ 0 h 4871523"/>
              <a:gd name="connsiteX2" fmla="*/ 9144000 w 9144000"/>
              <a:gd name="connsiteY2" fmla="*/ 4871523 h 4871523"/>
              <a:gd name="connsiteX3" fmla="*/ 0 w 9144000"/>
              <a:gd name="connsiteY3" fmla="*/ 4871523 h 4871523"/>
              <a:gd name="connsiteX4" fmla="*/ 0 w 9144000"/>
              <a:gd name="connsiteY4" fmla="*/ 0 h 4871523"/>
              <a:gd name="connsiteX0" fmla="*/ 5717060 w 9144000"/>
              <a:gd name="connsiteY0" fmla="*/ 3113903 h 4871523"/>
              <a:gd name="connsiteX1" fmla="*/ 9144000 w 9144000"/>
              <a:gd name="connsiteY1" fmla="*/ 0 h 4871523"/>
              <a:gd name="connsiteX2" fmla="*/ 9144000 w 9144000"/>
              <a:gd name="connsiteY2" fmla="*/ 4871523 h 4871523"/>
              <a:gd name="connsiteX3" fmla="*/ 0 w 9144000"/>
              <a:gd name="connsiteY3" fmla="*/ 4871523 h 4871523"/>
              <a:gd name="connsiteX4" fmla="*/ 5717060 w 9144000"/>
              <a:gd name="connsiteY4" fmla="*/ 3113903 h 4871523"/>
              <a:gd name="connsiteX0" fmla="*/ 5717060 w 9144000"/>
              <a:gd name="connsiteY0" fmla="*/ 3113903 h 4871523"/>
              <a:gd name="connsiteX1" fmla="*/ 7661189 w 9144000"/>
              <a:gd name="connsiteY1" fmla="*/ 1322771 h 4871523"/>
              <a:gd name="connsiteX2" fmla="*/ 9144000 w 9144000"/>
              <a:gd name="connsiteY2" fmla="*/ 0 h 4871523"/>
              <a:gd name="connsiteX3" fmla="*/ 9144000 w 9144000"/>
              <a:gd name="connsiteY3" fmla="*/ 4871523 h 4871523"/>
              <a:gd name="connsiteX4" fmla="*/ 0 w 9144000"/>
              <a:gd name="connsiteY4" fmla="*/ 4871523 h 4871523"/>
              <a:gd name="connsiteX5" fmla="*/ 5717060 w 9144000"/>
              <a:gd name="connsiteY5" fmla="*/ 3113903 h 4871523"/>
              <a:gd name="connsiteX0" fmla="*/ 5717060 w 9144000"/>
              <a:gd name="connsiteY0" fmla="*/ 3113903 h 4871523"/>
              <a:gd name="connsiteX1" fmla="*/ 7092778 w 9144000"/>
              <a:gd name="connsiteY1" fmla="*/ 12955 h 4871523"/>
              <a:gd name="connsiteX2" fmla="*/ 9144000 w 9144000"/>
              <a:gd name="connsiteY2" fmla="*/ 0 h 4871523"/>
              <a:gd name="connsiteX3" fmla="*/ 9144000 w 9144000"/>
              <a:gd name="connsiteY3" fmla="*/ 4871523 h 4871523"/>
              <a:gd name="connsiteX4" fmla="*/ 0 w 9144000"/>
              <a:gd name="connsiteY4" fmla="*/ 4871523 h 4871523"/>
              <a:gd name="connsiteX5" fmla="*/ 5717060 w 9144000"/>
              <a:gd name="connsiteY5" fmla="*/ 3113903 h 4871523"/>
              <a:gd name="connsiteX0" fmla="*/ 5717060 w 9144000"/>
              <a:gd name="connsiteY0" fmla="*/ 3113903 h 4871523"/>
              <a:gd name="connsiteX1" fmla="*/ 7108018 w 9144000"/>
              <a:gd name="connsiteY1" fmla="*/ 5335 h 4871523"/>
              <a:gd name="connsiteX2" fmla="*/ 9144000 w 9144000"/>
              <a:gd name="connsiteY2" fmla="*/ 0 h 4871523"/>
              <a:gd name="connsiteX3" fmla="*/ 9144000 w 9144000"/>
              <a:gd name="connsiteY3" fmla="*/ 4871523 h 4871523"/>
              <a:gd name="connsiteX4" fmla="*/ 0 w 9144000"/>
              <a:gd name="connsiteY4" fmla="*/ 4871523 h 4871523"/>
              <a:gd name="connsiteX5" fmla="*/ 5717060 w 9144000"/>
              <a:gd name="connsiteY5" fmla="*/ 3113903 h 4871523"/>
              <a:gd name="connsiteX0" fmla="*/ 5717060 w 9144000"/>
              <a:gd name="connsiteY0" fmla="*/ 3119403 h 4877023"/>
              <a:gd name="connsiteX1" fmla="*/ 7115638 w 9144000"/>
              <a:gd name="connsiteY1" fmla="*/ 0 h 4877023"/>
              <a:gd name="connsiteX2" fmla="*/ 9144000 w 9144000"/>
              <a:gd name="connsiteY2" fmla="*/ 5500 h 4877023"/>
              <a:gd name="connsiteX3" fmla="*/ 9144000 w 9144000"/>
              <a:gd name="connsiteY3" fmla="*/ 4877023 h 4877023"/>
              <a:gd name="connsiteX4" fmla="*/ 0 w 9144000"/>
              <a:gd name="connsiteY4" fmla="*/ 4877023 h 4877023"/>
              <a:gd name="connsiteX5" fmla="*/ 5717060 w 9144000"/>
              <a:gd name="connsiteY5" fmla="*/ 3119403 h 4877023"/>
              <a:gd name="connsiteX0" fmla="*/ 5221760 w 9144000"/>
              <a:gd name="connsiteY0" fmla="*/ 2889172 h 4877023"/>
              <a:gd name="connsiteX1" fmla="*/ 7115638 w 9144000"/>
              <a:gd name="connsiteY1" fmla="*/ 0 h 4877023"/>
              <a:gd name="connsiteX2" fmla="*/ 9144000 w 9144000"/>
              <a:gd name="connsiteY2" fmla="*/ 5500 h 4877023"/>
              <a:gd name="connsiteX3" fmla="*/ 9144000 w 9144000"/>
              <a:gd name="connsiteY3" fmla="*/ 4877023 h 4877023"/>
              <a:gd name="connsiteX4" fmla="*/ 0 w 9144000"/>
              <a:gd name="connsiteY4" fmla="*/ 4877023 h 4877023"/>
              <a:gd name="connsiteX5" fmla="*/ 5221760 w 9144000"/>
              <a:gd name="connsiteY5" fmla="*/ 2889172 h 4877023"/>
              <a:gd name="connsiteX0" fmla="*/ 5371322 w 9144000"/>
              <a:gd name="connsiteY0" fmla="*/ 2929801 h 4877023"/>
              <a:gd name="connsiteX1" fmla="*/ 7115638 w 9144000"/>
              <a:gd name="connsiteY1" fmla="*/ 0 h 4877023"/>
              <a:gd name="connsiteX2" fmla="*/ 9144000 w 9144000"/>
              <a:gd name="connsiteY2" fmla="*/ 5500 h 4877023"/>
              <a:gd name="connsiteX3" fmla="*/ 9144000 w 9144000"/>
              <a:gd name="connsiteY3" fmla="*/ 4877023 h 4877023"/>
              <a:gd name="connsiteX4" fmla="*/ 0 w 9144000"/>
              <a:gd name="connsiteY4" fmla="*/ 4877023 h 4877023"/>
              <a:gd name="connsiteX5" fmla="*/ 5371322 w 9144000"/>
              <a:gd name="connsiteY5" fmla="*/ 2929801 h 48770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44000" h="4877023">
                <a:moveTo>
                  <a:pt x="5371322" y="2929801"/>
                </a:moveTo>
                <a:lnTo>
                  <a:pt x="7115638" y="0"/>
                </a:lnTo>
                <a:lnTo>
                  <a:pt x="9144000" y="5500"/>
                </a:lnTo>
                <a:lnTo>
                  <a:pt x="9144000" y="4877023"/>
                </a:lnTo>
                <a:lnTo>
                  <a:pt x="0" y="4877023"/>
                </a:lnTo>
                <a:lnTo>
                  <a:pt x="5371322" y="2929801"/>
                </a:lnTo>
                <a:close/>
              </a:path>
            </a:pathLst>
          </a:custGeom>
          <a:solidFill>
            <a:schemeClr val="accent1">
              <a:lumMod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Retângulo 6"/>
          <p:cNvSpPr/>
          <p:nvPr/>
        </p:nvSpPr>
        <p:spPr>
          <a:xfrm>
            <a:off x="1055440" y="-11687"/>
            <a:ext cx="11136560" cy="6860162"/>
          </a:xfrm>
          <a:custGeom>
            <a:avLst/>
            <a:gdLst>
              <a:gd name="connsiteX0" fmla="*/ 0 w 9144000"/>
              <a:gd name="connsiteY0" fmla="*/ 0 h 4871523"/>
              <a:gd name="connsiteX1" fmla="*/ 9144000 w 9144000"/>
              <a:gd name="connsiteY1" fmla="*/ 0 h 4871523"/>
              <a:gd name="connsiteX2" fmla="*/ 9144000 w 9144000"/>
              <a:gd name="connsiteY2" fmla="*/ 4871523 h 4871523"/>
              <a:gd name="connsiteX3" fmla="*/ 0 w 9144000"/>
              <a:gd name="connsiteY3" fmla="*/ 4871523 h 4871523"/>
              <a:gd name="connsiteX4" fmla="*/ 0 w 9144000"/>
              <a:gd name="connsiteY4" fmla="*/ 0 h 4871523"/>
              <a:gd name="connsiteX0" fmla="*/ 5717060 w 9144000"/>
              <a:gd name="connsiteY0" fmla="*/ 3113903 h 4871523"/>
              <a:gd name="connsiteX1" fmla="*/ 9144000 w 9144000"/>
              <a:gd name="connsiteY1" fmla="*/ 0 h 4871523"/>
              <a:gd name="connsiteX2" fmla="*/ 9144000 w 9144000"/>
              <a:gd name="connsiteY2" fmla="*/ 4871523 h 4871523"/>
              <a:gd name="connsiteX3" fmla="*/ 0 w 9144000"/>
              <a:gd name="connsiteY3" fmla="*/ 4871523 h 4871523"/>
              <a:gd name="connsiteX4" fmla="*/ 5717060 w 9144000"/>
              <a:gd name="connsiteY4" fmla="*/ 3113903 h 4871523"/>
              <a:gd name="connsiteX0" fmla="*/ 5717060 w 9144000"/>
              <a:gd name="connsiteY0" fmla="*/ 3113903 h 4871523"/>
              <a:gd name="connsiteX1" fmla="*/ 7661189 w 9144000"/>
              <a:gd name="connsiteY1" fmla="*/ 1322771 h 4871523"/>
              <a:gd name="connsiteX2" fmla="*/ 9144000 w 9144000"/>
              <a:gd name="connsiteY2" fmla="*/ 0 h 4871523"/>
              <a:gd name="connsiteX3" fmla="*/ 9144000 w 9144000"/>
              <a:gd name="connsiteY3" fmla="*/ 4871523 h 4871523"/>
              <a:gd name="connsiteX4" fmla="*/ 0 w 9144000"/>
              <a:gd name="connsiteY4" fmla="*/ 4871523 h 4871523"/>
              <a:gd name="connsiteX5" fmla="*/ 5717060 w 9144000"/>
              <a:gd name="connsiteY5" fmla="*/ 3113903 h 4871523"/>
              <a:gd name="connsiteX0" fmla="*/ 5717060 w 9144000"/>
              <a:gd name="connsiteY0" fmla="*/ 3113903 h 4871523"/>
              <a:gd name="connsiteX1" fmla="*/ 7092778 w 9144000"/>
              <a:gd name="connsiteY1" fmla="*/ 12955 h 4871523"/>
              <a:gd name="connsiteX2" fmla="*/ 9144000 w 9144000"/>
              <a:gd name="connsiteY2" fmla="*/ 0 h 4871523"/>
              <a:gd name="connsiteX3" fmla="*/ 9144000 w 9144000"/>
              <a:gd name="connsiteY3" fmla="*/ 4871523 h 4871523"/>
              <a:gd name="connsiteX4" fmla="*/ 0 w 9144000"/>
              <a:gd name="connsiteY4" fmla="*/ 4871523 h 4871523"/>
              <a:gd name="connsiteX5" fmla="*/ 5717060 w 9144000"/>
              <a:gd name="connsiteY5" fmla="*/ 3113903 h 4871523"/>
              <a:gd name="connsiteX0" fmla="*/ 5717060 w 9144000"/>
              <a:gd name="connsiteY0" fmla="*/ 3113903 h 4871523"/>
              <a:gd name="connsiteX1" fmla="*/ 7108018 w 9144000"/>
              <a:gd name="connsiteY1" fmla="*/ 5335 h 4871523"/>
              <a:gd name="connsiteX2" fmla="*/ 9144000 w 9144000"/>
              <a:gd name="connsiteY2" fmla="*/ 0 h 4871523"/>
              <a:gd name="connsiteX3" fmla="*/ 9144000 w 9144000"/>
              <a:gd name="connsiteY3" fmla="*/ 4871523 h 4871523"/>
              <a:gd name="connsiteX4" fmla="*/ 0 w 9144000"/>
              <a:gd name="connsiteY4" fmla="*/ 4871523 h 4871523"/>
              <a:gd name="connsiteX5" fmla="*/ 5717060 w 9144000"/>
              <a:gd name="connsiteY5" fmla="*/ 3113903 h 4871523"/>
              <a:gd name="connsiteX0" fmla="*/ 5717060 w 9144000"/>
              <a:gd name="connsiteY0" fmla="*/ 3119403 h 4877023"/>
              <a:gd name="connsiteX1" fmla="*/ 7115638 w 9144000"/>
              <a:gd name="connsiteY1" fmla="*/ 0 h 4877023"/>
              <a:gd name="connsiteX2" fmla="*/ 9144000 w 9144000"/>
              <a:gd name="connsiteY2" fmla="*/ 5500 h 4877023"/>
              <a:gd name="connsiteX3" fmla="*/ 9144000 w 9144000"/>
              <a:gd name="connsiteY3" fmla="*/ 4877023 h 4877023"/>
              <a:gd name="connsiteX4" fmla="*/ 0 w 9144000"/>
              <a:gd name="connsiteY4" fmla="*/ 4877023 h 4877023"/>
              <a:gd name="connsiteX5" fmla="*/ 5717060 w 9144000"/>
              <a:gd name="connsiteY5" fmla="*/ 3119403 h 48770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44000" h="4877023">
                <a:moveTo>
                  <a:pt x="5717060" y="3119403"/>
                </a:moveTo>
                <a:lnTo>
                  <a:pt x="7115638" y="0"/>
                </a:lnTo>
                <a:lnTo>
                  <a:pt x="9144000" y="5500"/>
                </a:lnTo>
                <a:lnTo>
                  <a:pt x="9144000" y="4877023"/>
                </a:lnTo>
                <a:lnTo>
                  <a:pt x="0" y="4877023"/>
                </a:lnTo>
                <a:lnTo>
                  <a:pt x="5717060" y="3119403"/>
                </a:lnTo>
                <a:close/>
              </a:path>
            </a:pathLst>
          </a:custGeom>
          <a:solidFill>
            <a:srgbClr val="1327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8" name="Título 5"/>
          <p:cNvSpPr txBox="1">
            <a:spLocks/>
          </p:cNvSpPr>
          <p:nvPr/>
        </p:nvSpPr>
        <p:spPr>
          <a:xfrm>
            <a:off x="5591944" y="5157192"/>
            <a:ext cx="6369968" cy="1202423"/>
          </a:xfrm>
          <a:prstGeom prst="rect">
            <a:avLst/>
          </a:prstGeom>
        </p:spPr>
        <p:txBody>
          <a:bodyPr/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75818B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pt-BR" sz="2400" dirty="0">
                <a:solidFill>
                  <a:schemeClr val="bg1"/>
                </a:solidFill>
              </a:rPr>
              <a:t>Rotas adaptativas para inspeção autônoma de subestação por meio do uso de VANT</a:t>
            </a:r>
          </a:p>
        </p:txBody>
      </p:sp>
      <p:sp>
        <p:nvSpPr>
          <p:cNvPr id="19" name="Espaço Reservado para Texto 6"/>
          <p:cNvSpPr txBox="1">
            <a:spLocks/>
          </p:cNvSpPr>
          <p:nvPr/>
        </p:nvSpPr>
        <p:spPr>
          <a:xfrm>
            <a:off x="8688288" y="3444572"/>
            <a:ext cx="3273624" cy="337563"/>
          </a:xfrm>
          <a:prstGeom prst="rect">
            <a:avLst/>
          </a:prstGeom>
        </p:spPr>
        <p:txBody>
          <a:bodyPr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pt-BR" b="1" dirty="0">
              <a:solidFill>
                <a:schemeClr val="bg1"/>
              </a:solidFill>
            </a:endParaRPr>
          </a:p>
        </p:txBody>
      </p:sp>
      <p:sp>
        <p:nvSpPr>
          <p:cNvPr id="23" name="Espaço Reservado para Texto 6"/>
          <p:cNvSpPr txBox="1">
            <a:spLocks/>
          </p:cNvSpPr>
          <p:nvPr/>
        </p:nvSpPr>
        <p:spPr>
          <a:xfrm>
            <a:off x="8328248" y="4020151"/>
            <a:ext cx="3633664" cy="337563"/>
          </a:xfrm>
          <a:prstGeom prst="rect">
            <a:avLst/>
          </a:prstGeom>
        </p:spPr>
        <p:txBody>
          <a:bodyPr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pt-BR" sz="2000" b="1" dirty="0">
                <a:solidFill>
                  <a:schemeClr val="bg1"/>
                </a:solidFill>
              </a:rPr>
              <a:t>Matheus Kraemer</a:t>
            </a:r>
          </a:p>
        </p:txBody>
      </p:sp>
      <p:sp>
        <p:nvSpPr>
          <p:cNvPr id="25" name="Espaço Reservado para Texto 7"/>
          <p:cNvSpPr txBox="1">
            <a:spLocks/>
          </p:cNvSpPr>
          <p:nvPr/>
        </p:nvSpPr>
        <p:spPr>
          <a:xfrm>
            <a:off x="1906470" y="6385945"/>
            <a:ext cx="8379061" cy="287127"/>
          </a:xfrm>
          <a:prstGeom prst="rect">
            <a:avLst/>
          </a:prstGeom>
        </p:spPr>
        <p:txBody>
          <a:bodyPr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pt-BR" dirty="0">
                <a:solidFill>
                  <a:schemeClr val="bg1"/>
                </a:solidFill>
              </a:rPr>
              <a:t> 30 de julho de 2019</a:t>
            </a:r>
          </a:p>
        </p:txBody>
      </p:sp>
      <p:sp>
        <p:nvSpPr>
          <p:cNvPr id="3" name="AutoShape 6" descr="Resultado de imagem para posmec ufsc logo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AutoShape 8" descr="Resultado de imagem para posmec ufsc logo"/>
          <p:cNvSpPr>
            <a:spLocks noChangeAspect="1" noChangeArrowheads="1"/>
          </p:cNvSpPr>
          <p:nvPr/>
        </p:nvSpPr>
        <p:spPr bwMode="auto">
          <a:xfrm>
            <a:off x="18319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4" descr="Resultado de imagem para ufsc lo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032" name="Picture 8" descr="Resultado de imagem para ufsc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8408" y="310724"/>
            <a:ext cx="1927054" cy="2173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tângulo 10"/>
          <p:cNvSpPr/>
          <p:nvPr/>
        </p:nvSpPr>
        <p:spPr>
          <a:xfrm>
            <a:off x="0" y="411471"/>
            <a:ext cx="5807968" cy="1494245"/>
          </a:xfrm>
          <a:prstGeom prst="rect">
            <a:avLst/>
          </a:prstGeom>
          <a:solidFill>
            <a:srgbClr val="394F47">
              <a:alpha val="6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Retângulo 30"/>
          <p:cNvSpPr/>
          <p:nvPr/>
        </p:nvSpPr>
        <p:spPr>
          <a:xfrm>
            <a:off x="-2777" y="260647"/>
            <a:ext cx="5665811" cy="1494245"/>
          </a:xfrm>
          <a:prstGeom prst="rect">
            <a:avLst/>
          </a:prstGeom>
          <a:solidFill>
            <a:srgbClr val="1327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-720000" algn="ctr"/>
            <a:r>
              <a:rPr 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>   Universidade Federal de Santa Catarina</a:t>
            </a:r>
          </a:p>
          <a:p>
            <a:pPr indent="-720000" algn="ctr"/>
            <a:r>
              <a:rPr 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>   Departamento de Automação e Sistemas</a:t>
            </a:r>
          </a:p>
        </p:txBody>
      </p:sp>
      <p:sp>
        <p:nvSpPr>
          <p:cNvPr id="20" name="Espaço Reservado para Texto 6"/>
          <p:cNvSpPr txBox="1">
            <a:spLocks/>
          </p:cNvSpPr>
          <p:nvPr/>
        </p:nvSpPr>
        <p:spPr>
          <a:xfrm>
            <a:off x="8328248" y="3582169"/>
            <a:ext cx="3633664" cy="337563"/>
          </a:xfrm>
          <a:prstGeom prst="rect">
            <a:avLst/>
          </a:prstGeom>
        </p:spPr>
        <p:txBody>
          <a:bodyPr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pt-BR" dirty="0">
                <a:solidFill>
                  <a:schemeClr val="bg1"/>
                </a:solidFill>
              </a:rPr>
              <a:t>Projeto de Fim de Curso</a:t>
            </a:r>
          </a:p>
        </p:txBody>
      </p:sp>
    </p:spTree>
    <p:extLst>
      <p:ext uri="{BB962C8B-B14F-4D97-AF65-F5344CB8AC3E}">
        <p14:creationId xmlns:p14="http://schemas.microsoft.com/office/powerpoint/2010/main" val="38498729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10</a:t>
            </a:fld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altLang="pt-BR" sz="2400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Software: </a:t>
            </a:r>
            <a:r>
              <a:rPr lang="pt-BR" altLang="pt-B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Casos de Uso </a:t>
            </a:r>
            <a:endParaRPr lang="pt-BR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Imagem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33" t="23688" r="40239" b="24397"/>
          <a:stretch>
            <a:fillRect/>
          </a:stretch>
        </p:blipFill>
        <p:spPr bwMode="auto">
          <a:xfrm>
            <a:off x="2135560" y="1252822"/>
            <a:ext cx="7854950" cy="544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860106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11</a:t>
            </a:fld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altLang="pt-BR" sz="2400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Software:</a:t>
            </a:r>
            <a:r>
              <a:rPr lang="pt-BR" altLang="pt-B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Arquitetura</a:t>
            </a:r>
            <a:endParaRPr lang="pt-BR" sz="2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Imagem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8314" y="1484784"/>
            <a:ext cx="9695452" cy="45650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445054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12</a:t>
            </a:fld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altLang="pt-BR" sz="2400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Software:</a:t>
            </a:r>
            <a:r>
              <a:rPr lang="pt-BR" altLang="pt-B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Simulação do VANT</a:t>
            </a:r>
          </a:p>
        </p:txBody>
      </p:sp>
      <p:pic>
        <p:nvPicPr>
          <p:cNvPr id="5" name="Imagem 4" descr="Uma imagem contendo céu, interior, computador, laptop&#10;&#10;Descrição gerada automaticamente">
            <a:extLst>
              <a:ext uri="{FF2B5EF4-FFF2-40B4-BE49-F238E27FC236}">
                <a16:creationId xmlns:a16="http://schemas.microsoft.com/office/drawing/2014/main" id="{4B68C9B8-FDC2-40D4-BBE5-14BFE10697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"/>
          <a:stretch/>
        </p:blipFill>
        <p:spPr>
          <a:xfrm>
            <a:off x="294" y="1237531"/>
            <a:ext cx="9984138" cy="5620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6470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13</a:t>
            </a:fld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altLang="pt-BR" sz="2400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Software:</a:t>
            </a:r>
            <a:r>
              <a:rPr lang="pt-BR" altLang="pt-B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Inserção do modelo</a:t>
            </a:r>
          </a:p>
        </p:txBody>
      </p:sp>
      <p:pic>
        <p:nvPicPr>
          <p:cNvPr id="5" name="Picture 2" descr="Resultado de imagem para usuÃ¡rio simbol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1750" y="1465263"/>
            <a:ext cx="2143125" cy="2143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tângulo 5"/>
          <p:cNvSpPr/>
          <p:nvPr/>
        </p:nvSpPr>
        <p:spPr>
          <a:xfrm>
            <a:off x="7805738" y="4406900"/>
            <a:ext cx="1603375" cy="895350"/>
          </a:xfrm>
          <a:prstGeom prst="rect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pt-BR" kern="0" dirty="0">
                <a:solidFill>
                  <a:prstClr val="black"/>
                </a:solidFill>
                <a:latin typeface="Calibri" panose="020F0502020204030204"/>
              </a:rPr>
              <a:t>Criar árvore hierárquica</a:t>
            </a:r>
          </a:p>
        </p:txBody>
      </p:sp>
      <p:grpSp>
        <p:nvGrpSpPr>
          <p:cNvPr id="7" name="Agrupar 50"/>
          <p:cNvGrpSpPr>
            <a:grpSpLocks/>
          </p:cNvGrpSpPr>
          <p:nvPr/>
        </p:nvGrpSpPr>
        <p:grpSpPr bwMode="auto">
          <a:xfrm>
            <a:off x="2813050" y="2505075"/>
            <a:ext cx="1747838" cy="1203325"/>
            <a:chOff x="2949016" y="2735441"/>
            <a:chExt cx="1748219" cy="1203494"/>
          </a:xfrm>
        </p:grpSpPr>
        <p:sp>
          <p:nvSpPr>
            <p:cNvPr id="8" name="Retângulo 7"/>
            <p:cNvSpPr/>
            <p:nvPr/>
          </p:nvSpPr>
          <p:spPr>
            <a:xfrm>
              <a:off x="2949016" y="3043459"/>
              <a:ext cx="1602137" cy="895476"/>
            </a:xfrm>
            <a:prstGeom prst="rect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kern="0" dirty="0">
                  <a:solidFill>
                    <a:prstClr val="black"/>
                  </a:solidFill>
                  <a:latin typeface="Calibri" panose="020F0502020204030204"/>
                </a:rPr>
                <a:t>Selecionar modelo</a:t>
              </a:r>
            </a:p>
          </p:txBody>
        </p:sp>
        <p:pic>
          <p:nvPicPr>
            <p:cNvPr id="9" name="Picture 2" descr="SketchUp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" r="78667" b="-3041"/>
            <a:stretch>
              <a:fillRect/>
            </a:stretch>
          </p:blipFill>
          <p:spPr bwMode="auto">
            <a:xfrm>
              <a:off x="4248269" y="2735441"/>
              <a:ext cx="448966" cy="4691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0" name="Agrupar 53"/>
          <p:cNvGrpSpPr>
            <a:grpSpLocks/>
          </p:cNvGrpSpPr>
          <p:nvPr/>
        </p:nvGrpSpPr>
        <p:grpSpPr bwMode="auto">
          <a:xfrm>
            <a:off x="5310188" y="3873500"/>
            <a:ext cx="1920875" cy="1428750"/>
            <a:chOff x="5445546" y="4105074"/>
            <a:chExt cx="1921184" cy="1428454"/>
          </a:xfrm>
        </p:grpSpPr>
        <p:sp>
          <p:nvSpPr>
            <p:cNvPr id="11" name="Retângulo 10"/>
            <p:cNvSpPr/>
            <p:nvPr/>
          </p:nvSpPr>
          <p:spPr>
            <a:xfrm>
              <a:off x="5445546" y="4638363"/>
              <a:ext cx="1602045" cy="895165"/>
            </a:xfrm>
            <a:prstGeom prst="rect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kern="0" dirty="0">
                  <a:solidFill>
                    <a:prstClr val="black"/>
                  </a:solidFill>
                  <a:latin typeface="Calibri" panose="020F0502020204030204"/>
                </a:rPr>
                <a:t>Criar </a:t>
              </a:r>
              <a:r>
                <a:rPr lang="pt-BR" i="1" kern="0" dirty="0">
                  <a:solidFill>
                    <a:prstClr val="black"/>
                  </a:solidFill>
                  <a:latin typeface="Calibri" panose="020F0502020204030204"/>
                </a:rPr>
                <a:t>grid </a:t>
              </a:r>
              <a:r>
                <a:rPr lang="pt-BR" kern="0" dirty="0">
                  <a:solidFill>
                    <a:prstClr val="black"/>
                  </a:solidFill>
                  <a:latin typeface="Calibri" panose="020F0502020204030204"/>
                </a:rPr>
                <a:t>de </a:t>
              </a:r>
              <a:r>
                <a:rPr lang="pt-BR" i="1" kern="0" dirty="0">
                  <a:solidFill>
                    <a:prstClr val="black"/>
                  </a:solidFill>
                  <a:latin typeface="Calibri" panose="020F0502020204030204"/>
                </a:rPr>
                <a:t>voxels</a:t>
              </a:r>
            </a:p>
          </p:txBody>
        </p:sp>
        <p:pic>
          <p:nvPicPr>
            <p:cNvPr id="12" name="Picture 4" descr="http://www.patrickmin.com/images/1001_vox_small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42786" y="4105074"/>
              <a:ext cx="1023944" cy="6988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4" name="Espaço Reservado para Conteúdo 4" descr="Uma imagem contendo captura de tela&#10;&#10;Descrição gerada automaticament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055" t="22388" r="26717" b="38728"/>
          <a:stretch>
            <a:fillRect/>
          </a:stretch>
        </p:blipFill>
        <p:spPr bwMode="auto">
          <a:xfrm>
            <a:off x="9036050" y="4016375"/>
            <a:ext cx="744538" cy="557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5" name="Agrupar 57"/>
          <p:cNvGrpSpPr>
            <a:grpSpLocks/>
          </p:cNvGrpSpPr>
          <p:nvPr/>
        </p:nvGrpSpPr>
        <p:grpSpPr bwMode="auto">
          <a:xfrm>
            <a:off x="2813050" y="4016375"/>
            <a:ext cx="1890713" cy="1257300"/>
            <a:chOff x="2949016" y="4246882"/>
            <a:chExt cx="1890231" cy="1258359"/>
          </a:xfrm>
        </p:grpSpPr>
        <p:sp>
          <p:nvSpPr>
            <p:cNvPr id="16" name="Retângulo 15"/>
            <p:cNvSpPr/>
            <p:nvPr/>
          </p:nvSpPr>
          <p:spPr>
            <a:xfrm>
              <a:off x="2949016" y="4609137"/>
              <a:ext cx="1602966" cy="896104"/>
            </a:xfrm>
            <a:prstGeom prst="rect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kern="0" dirty="0">
                  <a:solidFill>
                    <a:prstClr val="black"/>
                  </a:solidFill>
                  <a:latin typeface="Calibri" panose="020F0502020204030204"/>
                </a:rPr>
                <a:t>Converter para STL</a:t>
              </a:r>
            </a:p>
          </p:txBody>
        </p:sp>
        <p:pic>
          <p:nvPicPr>
            <p:cNvPr id="17" name="Imagem 16" descr="Uma imagem contendo equipamentos eletrônicos, captura de tela, mostrador&#10;&#10;Descrição gerada automaticamente"/>
            <p:cNvPicPr>
              <a:picLocks noChangeAspect="1"/>
            </p:cNvPicPr>
            <p:nvPr/>
          </p:nvPicPr>
          <p:blipFill rotWithShape="1">
            <a:blip r:embed="rId6"/>
            <a:srcRect l="28484" t="17162" r="26197" b="15745"/>
            <a:stretch/>
          </p:blipFill>
          <p:spPr>
            <a:xfrm>
              <a:off x="3985390" y="4246882"/>
              <a:ext cx="853857" cy="71021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grpSp>
        <p:nvGrpSpPr>
          <p:cNvPr id="18" name="Agrupar 60"/>
          <p:cNvGrpSpPr>
            <a:grpSpLocks/>
          </p:cNvGrpSpPr>
          <p:nvPr/>
        </p:nvGrpSpPr>
        <p:grpSpPr bwMode="auto">
          <a:xfrm>
            <a:off x="7805738" y="2490788"/>
            <a:ext cx="1911350" cy="1225550"/>
            <a:chOff x="7942076" y="2721317"/>
            <a:chExt cx="1911652" cy="1226602"/>
          </a:xfrm>
        </p:grpSpPr>
        <p:sp>
          <p:nvSpPr>
            <p:cNvPr id="19" name="Retângulo 18"/>
            <p:cNvSpPr/>
            <p:nvPr/>
          </p:nvSpPr>
          <p:spPr>
            <a:xfrm>
              <a:off x="7942076" y="3051800"/>
              <a:ext cx="1527416" cy="896119"/>
            </a:xfrm>
            <a:prstGeom prst="rect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kern="0" dirty="0">
                  <a:solidFill>
                    <a:prstClr val="black"/>
                  </a:solidFill>
                  <a:latin typeface="Calibri" panose="020F0502020204030204"/>
                </a:rPr>
                <a:t>Carregar modelo no Gazebo</a:t>
              </a:r>
            </a:p>
          </p:txBody>
        </p:sp>
        <p:pic>
          <p:nvPicPr>
            <p:cNvPr id="20" name="Picture 10" descr="gazebo_bi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" r="-15514" b="18559"/>
            <a:stretch>
              <a:fillRect/>
            </a:stretch>
          </p:blipFill>
          <p:spPr bwMode="auto">
            <a:xfrm>
              <a:off x="9376647" y="2721317"/>
              <a:ext cx="477081" cy="4832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638921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14</a:t>
            </a:fld>
            <a:endParaRPr lang="pt-BR" dirty="0"/>
          </a:p>
        </p:txBody>
      </p:sp>
      <p:pic>
        <p:nvPicPr>
          <p:cNvPr id="5" name="Imagem 4" descr="Uma imagem contendo céu, interior, mesa, computador&#10;&#10;Descrição gerada automaticamente">
            <a:extLst>
              <a:ext uri="{FF2B5EF4-FFF2-40B4-BE49-F238E27FC236}">
                <a16:creationId xmlns:a16="http://schemas.microsoft.com/office/drawing/2014/main" id="{DE548128-23B2-49D1-A592-C4172D30422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49"/>
          <a:stretch/>
        </p:blipFill>
        <p:spPr>
          <a:xfrm>
            <a:off x="3546" y="-15822"/>
            <a:ext cx="12188454" cy="6857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6386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15</a:t>
            </a:fld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altLang="pt-BR" sz="2400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Software:</a:t>
            </a:r>
            <a:r>
              <a:rPr lang="pt-BR" altLang="pt-B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Módulo atualizador de mapas</a:t>
            </a:r>
          </a:p>
        </p:txBody>
      </p:sp>
      <p:sp>
        <p:nvSpPr>
          <p:cNvPr id="4" name="Retângulo 3"/>
          <p:cNvSpPr/>
          <p:nvPr/>
        </p:nvSpPr>
        <p:spPr>
          <a:xfrm>
            <a:off x="2124075" y="1933575"/>
            <a:ext cx="1998663" cy="90328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pt-BR" dirty="0">
                <a:solidFill>
                  <a:schemeClr val="tx1"/>
                </a:solidFill>
              </a:rPr>
              <a:t>Aguardar Octomap</a:t>
            </a:r>
          </a:p>
        </p:txBody>
      </p:sp>
      <p:pic>
        <p:nvPicPr>
          <p:cNvPr id="5" name="Espaço Reservado para Conteúdo 4" descr="Uma imagem contendo captura de tela&#10;&#10;Descrição gerada automaticament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055" t="22388" r="26717" b="38728"/>
          <a:stretch>
            <a:fillRect/>
          </a:stretch>
        </p:blipFill>
        <p:spPr bwMode="auto">
          <a:xfrm>
            <a:off x="3563938" y="1601788"/>
            <a:ext cx="744537" cy="557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Agrupar 5"/>
          <p:cNvGrpSpPr>
            <a:grpSpLocks/>
          </p:cNvGrpSpPr>
          <p:nvPr/>
        </p:nvGrpSpPr>
        <p:grpSpPr bwMode="auto">
          <a:xfrm>
            <a:off x="6875463" y="2790825"/>
            <a:ext cx="2293937" cy="1206500"/>
            <a:chOff x="6875063" y="2790594"/>
            <a:chExt cx="2294230" cy="1206975"/>
          </a:xfrm>
        </p:grpSpPr>
        <p:sp>
          <p:nvSpPr>
            <p:cNvPr id="7" name="Retângulo 6"/>
            <p:cNvSpPr/>
            <p:nvPr/>
          </p:nvSpPr>
          <p:spPr>
            <a:xfrm>
              <a:off x="6875063" y="3095514"/>
              <a:ext cx="1998917" cy="90205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dirty="0">
                  <a:solidFill>
                    <a:schemeClr val="tx1"/>
                  </a:solidFill>
                </a:rPr>
                <a:t>Atualizar </a:t>
              </a:r>
              <a:r>
                <a:rPr lang="pt-BR" i="1" dirty="0">
                  <a:solidFill>
                    <a:schemeClr val="tx1"/>
                  </a:solidFill>
                </a:rPr>
                <a:t>Planning </a:t>
              </a:r>
              <a:r>
                <a:rPr lang="pt-BR" i="1" dirty="0" err="1">
                  <a:solidFill>
                    <a:schemeClr val="tx1"/>
                  </a:solidFill>
                </a:rPr>
                <a:t>Scene</a:t>
              </a:r>
              <a:endParaRPr lang="pt-BR" dirty="0">
                <a:solidFill>
                  <a:schemeClr val="tx1"/>
                </a:solidFill>
              </a:endParaRPr>
            </a:p>
          </p:txBody>
        </p:sp>
        <p:cxnSp>
          <p:nvCxnSpPr>
            <p:cNvPr id="8" name="Conector de Seta Reta 7"/>
            <p:cNvCxnSpPr>
              <a:cxnSpLocks/>
              <a:stCxn id="21" idx="2"/>
              <a:endCxn id="7" idx="0"/>
            </p:cNvCxnSpPr>
            <p:nvPr/>
          </p:nvCxnSpPr>
          <p:spPr>
            <a:xfrm>
              <a:off x="7875316" y="2836650"/>
              <a:ext cx="0" cy="25886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" name="Picture 4" descr="Resultado de imagem para atualizar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79448" y="2790594"/>
              <a:ext cx="589845" cy="589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0" name="Agrupar 9"/>
          <p:cNvGrpSpPr>
            <a:grpSpLocks/>
          </p:cNvGrpSpPr>
          <p:nvPr/>
        </p:nvGrpSpPr>
        <p:grpSpPr bwMode="auto">
          <a:xfrm>
            <a:off x="6875463" y="2384425"/>
            <a:ext cx="2374900" cy="3935413"/>
            <a:chOff x="6875063" y="2385208"/>
            <a:chExt cx="2375469" cy="3934259"/>
          </a:xfrm>
        </p:grpSpPr>
        <p:sp>
          <p:nvSpPr>
            <p:cNvPr id="11" name="Retângulo 10"/>
            <p:cNvSpPr/>
            <p:nvPr/>
          </p:nvSpPr>
          <p:spPr>
            <a:xfrm>
              <a:off x="6875063" y="5416444"/>
              <a:ext cx="1999141" cy="90302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dirty="0">
                  <a:solidFill>
                    <a:schemeClr val="tx1"/>
                  </a:solidFill>
                </a:rPr>
                <a:t>Aguardar 0.25 s</a:t>
              </a:r>
              <a:endParaRPr lang="pt-BR" i="1" dirty="0">
                <a:solidFill>
                  <a:schemeClr val="tx1"/>
                </a:solidFill>
              </a:endParaRPr>
            </a:p>
          </p:txBody>
        </p:sp>
        <p:cxnSp>
          <p:nvCxnSpPr>
            <p:cNvPr id="12" name="Conector: Angulado 11"/>
            <p:cNvCxnSpPr>
              <a:stCxn id="11" idx="3"/>
              <a:endCxn id="21" idx="3"/>
            </p:cNvCxnSpPr>
            <p:nvPr/>
          </p:nvCxnSpPr>
          <p:spPr>
            <a:xfrm flipV="1">
              <a:off x="8874204" y="2385208"/>
              <a:ext cx="12703" cy="3483541"/>
            </a:xfrm>
            <a:prstGeom prst="bentConnector3">
              <a:avLst>
                <a:gd name="adj1" fmla="val 5123071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ector de Seta Reta 12"/>
            <p:cNvCxnSpPr>
              <a:stCxn id="17" idx="2"/>
              <a:endCxn id="11" idx="0"/>
            </p:cNvCxnSpPr>
            <p:nvPr/>
          </p:nvCxnSpPr>
          <p:spPr>
            <a:xfrm>
              <a:off x="7875428" y="5157758"/>
              <a:ext cx="0" cy="25868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5" name="Picture 8" descr="Resultado de imagem para relogio esperando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07316" y="5287580"/>
              <a:ext cx="643216" cy="3812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6" name="Agrupar 14"/>
          <p:cNvGrpSpPr>
            <a:grpSpLocks/>
          </p:cNvGrpSpPr>
          <p:nvPr/>
        </p:nvGrpSpPr>
        <p:grpSpPr bwMode="auto">
          <a:xfrm>
            <a:off x="6875463" y="3997325"/>
            <a:ext cx="2209800" cy="1160463"/>
            <a:chOff x="6875063" y="3997569"/>
            <a:chExt cx="2209985" cy="1160949"/>
          </a:xfrm>
        </p:grpSpPr>
        <p:sp>
          <p:nvSpPr>
            <p:cNvPr id="17" name="Retângulo 16"/>
            <p:cNvSpPr/>
            <p:nvPr/>
          </p:nvSpPr>
          <p:spPr>
            <a:xfrm>
              <a:off x="6875063" y="4256440"/>
              <a:ext cx="1998829" cy="902078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dirty="0">
                  <a:solidFill>
                    <a:schemeClr val="tx1"/>
                  </a:solidFill>
                </a:rPr>
                <a:t>Publicar </a:t>
              </a:r>
              <a:r>
                <a:rPr lang="pt-BR" i="1" dirty="0">
                  <a:solidFill>
                    <a:schemeClr val="tx1"/>
                  </a:solidFill>
                </a:rPr>
                <a:t>Planning </a:t>
              </a:r>
              <a:r>
                <a:rPr lang="pt-BR" i="1" dirty="0" err="1">
                  <a:solidFill>
                    <a:schemeClr val="tx1"/>
                  </a:solidFill>
                </a:rPr>
                <a:t>Scene</a:t>
              </a:r>
              <a:endParaRPr lang="pt-BR" i="1" dirty="0">
                <a:solidFill>
                  <a:schemeClr val="tx1"/>
                </a:solidFill>
              </a:endParaRPr>
            </a:p>
          </p:txBody>
        </p:sp>
        <p:cxnSp>
          <p:nvCxnSpPr>
            <p:cNvPr id="18" name="Conector de Seta Reta 16"/>
            <p:cNvCxnSpPr>
              <a:stCxn id="7" idx="2"/>
              <a:endCxn id="17" idx="0"/>
            </p:cNvCxnSpPr>
            <p:nvPr/>
          </p:nvCxnSpPr>
          <p:spPr>
            <a:xfrm>
              <a:off x="7875272" y="3997569"/>
              <a:ext cx="0" cy="25887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9" name="Picture 6" descr="Resultado de imagem para publish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06750" y="4135752"/>
              <a:ext cx="578298" cy="4057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0" name="Agrupar 18"/>
          <p:cNvGrpSpPr>
            <a:grpSpLocks/>
          </p:cNvGrpSpPr>
          <p:nvPr/>
        </p:nvGrpSpPr>
        <p:grpSpPr bwMode="auto">
          <a:xfrm>
            <a:off x="6499225" y="1584325"/>
            <a:ext cx="2990850" cy="1252538"/>
            <a:chOff x="6498902" y="1584852"/>
            <a:chExt cx="2991418" cy="1251768"/>
          </a:xfrm>
        </p:grpSpPr>
        <p:sp>
          <p:nvSpPr>
            <p:cNvPr id="21" name="Retângulo 20"/>
            <p:cNvSpPr/>
            <p:nvPr/>
          </p:nvSpPr>
          <p:spPr>
            <a:xfrm>
              <a:off x="6875211" y="1933887"/>
              <a:ext cx="1999042" cy="90273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dirty="0">
                  <a:solidFill>
                    <a:schemeClr val="tx1"/>
                  </a:solidFill>
                </a:rPr>
                <a:t>Esperar tf entre </a:t>
              </a:r>
              <a:r>
                <a:rPr lang="pt-BR" i="1" dirty="0">
                  <a:solidFill>
                    <a:schemeClr val="tx1"/>
                  </a:solidFill>
                </a:rPr>
                <a:t>world e </a:t>
              </a:r>
              <a:r>
                <a:rPr lang="pt-BR" i="1" dirty="0" err="1">
                  <a:solidFill>
                    <a:schemeClr val="tx1"/>
                  </a:solidFill>
                </a:rPr>
                <a:t>base_link</a:t>
              </a:r>
              <a:endParaRPr lang="pt-BR" dirty="0">
                <a:solidFill>
                  <a:schemeClr val="tx1"/>
                </a:solidFill>
              </a:endParaRPr>
            </a:p>
          </p:txBody>
        </p:sp>
        <p:cxnSp>
          <p:nvCxnSpPr>
            <p:cNvPr id="22" name="Conector de Seta Reta 20"/>
            <p:cNvCxnSpPr>
              <a:cxnSpLocks/>
              <a:stCxn id="25" idx="3"/>
              <a:endCxn id="21" idx="1"/>
            </p:cNvCxnSpPr>
            <p:nvPr/>
          </p:nvCxnSpPr>
          <p:spPr>
            <a:xfrm>
              <a:off x="6498902" y="2384460"/>
              <a:ext cx="376309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3" name="Picture 8" descr="Imagem relacionada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/>
            <a:stretch>
              <a:fillRect/>
            </a:stretch>
          </p:blipFill>
          <p:spPr bwMode="auto">
            <a:xfrm>
              <a:off x="8506750" y="1584852"/>
              <a:ext cx="983570" cy="6229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4" name="Agrupar 22"/>
          <p:cNvGrpSpPr>
            <a:grpSpLocks/>
          </p:cNvGrpSpPr>
          <p:nvPr/>
        </p:nvGrpSpPr>
        <p:grpSpPr bwMode="auto">
          <a:xfrm>
            <a:off x="4122738" y="1692275"/>
            <a:ext cx="2562225" cy="1144588"/>
            <a:chOff x="4123433" y="1692837"/>
            <a:chExt cx="2561974" cy="1143782"/>
          </a:xfrm>
        </p:grpSpPr>
        <p:sp>
          <p:nvSpPr>
            <p:cNvPr id="25" name="Retângulo 24"/>
            <p:cNvSpPr/>
            <p:nvPr/>
          </p:nvSpPr>
          <p:spPr>
            <a:xfrm>
              <a:off x="4499633" y="1933967"/>
              <a:ext cx="2000054" cy="90265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dirty="0">
                  <a:solidFill>
                    <a:schemeClr val="tx1"/>
                  </a:solidFill>
                </a:rPr>
                <a:t>Criar </a:t>
              </a:r>
              <a:r>
                <a:rPr lang="pt-BR" i="1" dirty="0">
                  <a:solidFill>
                    <a:schemeClr val="tx1"/>
                  </a:solidFill>
                </a:rPr>
                <a:t>Planning </a:t>
              </a:r>
              <a:r>
                <a:rPr lang="pt-BR" i="1" dirty="0" err="1">
                  <a:solidFill>
                    <a:schemeClr val="tx1"/>
                  </a:solidFill>
                </a:rPr>
                <a:t>Scene</a:t>
              </a:r>
              <a:endParaRPr lang="pt-BR" i="1" dirty="0">
                <a:solidFill>
                  <a:schemeClr val="tx1"/>
                </a:solidFill>
              </a:endParaRPr>
            </a:p>
          </p:txBody>
        </p:sp>
        <p:cxnSp>
          <p:nvCxnSpPr>
            <p:cNvPr id="26" name="Conector de Seta Reta 24"/>
            <p:cNvCxnSpPr>
              <a:cxnSpLocks/>
              <a:stCxn id="4" idx="3"/>
              <a:endCxn id="25" idx="1"/>
            </p:cNvCxnSpPr>
            <p:nvPr/>
          </p:nvCxnSpPr>
          <p:spPr>
            <a:xfrm>
              <a:off x="4123433" y="2384500"/>
              <a:ext cx="376200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7" name="Imagem 25" descr="Uma imagem contendo laptop, computador, interior, equipamentos eletrônicos&#10;&#10;Descrição gerada automaticamente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532" t="6099" r="826" b="3404"/>
            <a:stretch>
              <a:fillRect/>
            </a:stretch>
          </p:blipFill>
          <p:spPr bwMode="auto">
            <a:xfrm>
              <a:off x="6130226" y="1692837"/>
              <a:ext cx="555181" cy="4819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44235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16</a:t>
            </a:fld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altLang="pt-BR" sz="2400" dirty="0">
                <a:solidFill>
                  <a:schemeClr val="bg1"/>
                </a:solidFill>
              </a:rPr>
              <a:t>Módulo atualizador de mapas</a:t>
            </a:r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2D59A38E-B9F6-43B2-9D2D-F6AD1AFF47B2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551384" y="0"/>
            <a:chExt cx="10801200" cy="6858000"/>
          </a:xfrm>
        </p:grpSpPr>
        <p:pic>
          <p:nvPicPr>
            <p:cNvPr id="5" name="Imagem 4" descr="Uma imagem contendo interior, objeto&#10;&#10;Descrição gerada automaticamente">
              <a:extLst>
                <a:ext uri="{FF2B5EF4-FFF2-40B4-BE49-F238E27FC236}">
                  <a16:creationId xmlns:a16="http://schemas.microsoft.com/office/drawing/2014/main" id="{2D86C831-8757-444E-B7E2-DA7F41ED49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691" r="25194"/>
            <a:stretch/>
          </p:blipFill>
          <p:spPr>
            <a:xfrm>
              <a:off x="6096000" y="0"/>
              <a:ext cx="5256584" cy="6858000"/>
            </a:xfrm>
            <a:prstGeom prst="rect">
              <a:avLst/>
            </a:prstGeom>
          </p:spPr>
        </p:pic>
        <p:pic>
          <p:nvPicPr>
            <p:cNvPr id="7" name="Imagem 6" descr="Uma imagem contendo céu, interior, mesa, computador&#10;&#10;Descrição gerada automaticamente">
              <a:extLst>
                <a:ext uri="{FF2B5EF4-FFF2-40B4-BE49-F238E27FC236}">
                  <a16:creationId xmlns:a16="http://schemas.microsoft.com/office/drawing/2014/main" id="{3702F9E1-D76C-4135-B7DD-850133220F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006" r="17516"/>
            <a:stretch/>
          </p:blipFill>
          <p:spPr>
            <a:xfrm>
              <a:off x="551384" y="0"/>
              <a:ext cx="5544616" cy="685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604514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17</a:t>
            </a:fld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altLang="pt-BR" sz="2400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Software:</a:t>
            </a:r>
            <a:r>
              <a:rPr lang="pt-BR" altLang="pt-B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Módulo coletor de pontos</a:t>
            </a:r>
          </a:p>
        </p:txBody>
      </p:sp>
      <p:grpSp>
        <p:nvGrpSpPr>
          <p:cNvPr id="4" name="Agrupar 21"/>
          <p:cNvGrpSpPr>
            <a:grpSpLocks/>
          </p:cNvGrpSpPr>
          <p:nvPr/>
        </p:nvGrpSpPr>
        <p:grpSpPr bwMode="auto">
          <a:xfrm>
            <a:off x="2346325" y="2544763"/>
            <a:ext cx="2024063" cy="1366837"/>
            <a:chOff x="2527307" y="2571069"/>
            <a:chExt cx="2024267" cy="1367866"/>
          </a:xfrm>
        </p:grpSpPr>
        <p:sp>
          <p:nvSpPr>
            <p:cNvPr id="5" name="Retângulo 4"/>
            <p:cNvSpPr/>
            <p:nvPr/>
          </p:nvSpPr>
          <p:spPr>
            <a:xfrm>
              <a:off x="2949625" y="3042911"/>
              <a:ext cx="1601949" cy="896024"/>
            </a:xfrm>
            <a:prstGeom prst="rect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kern="0" dirty="0">
                  <a:solidFill>
                    <a:prstClr val="black"/>
                  </a:solidFill>
                  <a:latin typeface="Calibri" panose="020F0502020204030204"/>
                </a:rPr>
                <a:t>Posicionar</a:t>
              </a:r>
            </a:p>
          </p:txBody>
        </p:sp>
        <p:pic>
          <p:nvPicPr>
            <p:cNvPr id="6" name="Imagem 2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695" t="58083" r="64066" b="6850"/>
            <a:stretch>
              <a:fillRect/>
            </a:stretch>
          </p:blipFill>
          <p:spPr bwMode="auto">
            <a:xfrm>
              <a:off x="2527307" y="2571069"/>
              <a:ext cx="843418" cy="9200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7" name="Agrupar 24"/>
          <p:cNvGrpSpPr>
            <a:grpSpLocks/>
          </p:cNvGrpSpPr>
          <p:nvPr/>
        </p:nvGrpSpPr>
        <p:grpSpPr bwMode="auto">
          <a:xfrm>
            <a:off x="2627313" y="4291013"/>
            <a:ext cx="1743075" cy="1187450"/>
            <a:chOff x="2807910" y="4317275"/>
            <a:chExt cx="1743664" cy="1187966"/>
          </a:xfrm>
        </p:grpSpPr>
        <p:sp>
          <p:nvSpPr>
            <p:cNvPr id="8" name="Retângulo 7"/>
            <p:cNvSpPr/>
            <p:nvPr/>
          </p:nvSpPr>
          <p:spPr>
            <a:xfrm>
              <a:off x="2949245" y="4609502"/>
              <a:ext cx="1602329" cy="895739"/>
            </a:xfrm>
            <a:prstGeom prst="rect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kern="0" dirty="0">
                  <a:solidFill>
                    <a:prstClr val="black"/>
                  </a:solidFill>
                  <a:latin typeface="Calibri" panose="020F0502020204030204"/>
                </a:rPr>
                <a:t>Registrar pontos</a:t>
              </a:r>
            </a:p>
          </p:txBody>
        </p:sp>
        <p:pic>
          <p:nvPicPr>
            <p:cNvPr id="9" name="Picture 6" descr="Resultado de imagem para check positive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07910" y="4317275"/>
              <a:ext cx="675169" cy="6414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0" name="Agrupar 27"/>
          <p:cNvGrpSpPr>
            <a:grpSpLocks/>
          </p:cNvGrpSpPr>
          <p:nvPr/>
        </p:nvGrpSpPr>
        <p:grpSpPr bwMode="auto">
          <a:xfrm>
            <a:off x="7761288" y="2887663"/>
            <a:ext cx="1671637" cy="1033462"/>
            <a:chOff x="7942078" y="4499884"/>
            <a:chExt cx="1671413" cy="1033644"/>
          </a:xfrm>
        </p:grpSpPr>
        <p:sp>
          <p:nvSpPr>
            <p:cNvPr id="11" name="Retângulo 10"/>
            <p:cNvSpPr/>
            <p:nvPr/>
          </p:nvSpPr>
          <p:spPr>
            <a:xfrm>
              <a:off x="7942078" y="4638020"/>
              <a:ext cx="1526970" cy="895508"/>
            </a:xfrm>
            <a:prstGeom prst="rect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kern="0" dirty="0">
                  <a:solidFill>
                    <a:prstClr val="black"/>
                  </a:solidFill>
                  <a:latin typeface="Calibri" panose="020F0502020204030204"/>
                </a:rPr>
                <a:t>Apagar pontos</a:t>
              </a:r>
            </a:p>
          </p:txBody>
        </p:sp>
        <p:pic>
          <p:nvPicPr>
            <p:cNvPr id="12" name="Picture 18" descr="Resultado de imagem para check wro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54689" y="4499884"/>
              <a:ext cx="458802" cy="4588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4" name="Agrupar 30"/>
          <p:cNvGrpSpPr>
            <a:grpSpLocks/>
          </p:cNvGrpSpPr>
          <p:nvPr/>
        </p:nvGrpSpPr>
        <p:grpSpPr bwMode="auto">
          <a:xfrm>
            <a:off x="7761288" y="3786188"/>
            <a:ext cx="2176462" cy="1720850"/>
            <a:chOff x="7942077" y="2217906"/>
            <a:chExt cx="2176605" cy="1721029"/>
          </a:xfrm>
        </p:grpSpPr>
        <p:sp>
          <p:nvSpPr>
            <p:cNvPr id="15" name="Retângulo 14"/>
            <p:cNvSpPr/>
            <p:nvPr/>
          </p:nvSpPr>
          <p:spPr>
            <a:xfrm>
              <a:off x="7942077" y="3043492"/>
              <a:ext cx="1601892" cy="895443"/>
            </a:xfrm>
            <a:prstGeom prst="rect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kern="0" dirty="0">
                  <a:solidFill>
                    <a:prstClr val="black"/>
                  </a:solidFill>
                  <a:latin typeface="Calibri" panose="020F0502020204030204"/>
                </a:rPr>
                <a:t>Salvar arquivo</a:t>
              </a:r>
            </a:p>
          </p:txBody>
        </p:sp>
        <p:pic>
          <p:nvPicPr>
            <p:cNvPr id="16" name="Imagem 32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8819750" y="2217906"/>
              <a:ext cx="1298932" cy="12989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7" name="Agrupar 33"/>
          <p:cNvGrpSpPr>
            <a:grpSpLocks/>
          </p:cNvGrpSpPr>
          <p:nvPr/>
        </p:nvGrpSpPr>
        <p:grpSpPr bwMode="auto">
          <a:xfrm>
            <a:off x="5265738" y="4184650"/>
            <a:ext cx="2062162" cy="1322388"/>
            <a:chOff x="5445546" y="4210526"/>
            <a:chExt cx="2062904" cy="1323002"/>
          </a:xfrm>
        </p:grpSpPr>
        <p:sp>
          <p:nvSpPr>
            <p:cNvPr id="18" name="Retângulo 17"/>
            <p:cNvSpPr/>
            <p:nvPr/>
          </p:nvSpPr>
          <p:spPr>
            <a:xfrm>
              <a:off x="5445546" y="4637762"/>
              <a:ext cx="1602363" cy="895766"/>
            </a:xfrm>
            <a:prstGeom prst="rect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kern="0" dirty="0">
                  <a:solidFill>
                    <a:prstClr val="black"/>
                  </a:solidFill>
                  <a:latin typeface="Calibri" panose="020F0502020204030204"/>
                </a:rPr>
                <a:t>Selecionar nível</a:t>
              </a:r>
            </a:p>
          </p:txBody>
        </p:sp>
        <p:pic>
          <p:nvPicPr>
            <p:cNvPr id="19" name="Picture 22" descr="Imagem relacionada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315" b="49094"/>
            <a:stretch>
              <a:fillRect/>
            </a:stretch>
          </p:blipFill>
          <p:spPr bwMode="auto">
            <a:xfrm>
              <a:off x="6781502" y="4210526"/>
              <a:ext cx="726948" cy="7481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0" name="Agrupar 36"/>
          <p:cNvGrpSpPr>
            <a:grpSpLocks/>
          </p:cNvGrpSpPr>
          <p:nvPr/>
        </p:nvGrpSpPr>
        <p:grpSpPr bwMode="auto">
          <a:xfrm>
            <a:off x="4994275" y="1428750"/>
            <a:ext cx="2143125" cy="2619375"/>
            <a:chOff x="5142836" y="1348036"/>
            <a:chExt cx="2143125" cy="2619013"/>
          </a:xfrm>
        </p:grpSpPr>
        <p:pic>
          <p:nvPicPr>
            <p:cNvPr id="21" name="Picture 2" descr="Resultado de imagem para usuÃ¡rio simbolo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2836" y="1348036"/>
              <a:ext cx="2143125" cy="2143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" name="Picture 2" descr="Resultado de imagem para controle play 2 botoes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16904" y="3255957"/>
              <a:ext cx="1102468" cy="7110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599221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18</a:t>
            </a:fld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altLang="pt-BR" sz="2400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Software:</a:t>
            </a:r>
            <a:r>
              <a:rPr lang="pt-BR" altLang="pt-B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Módulo coletor de pontos</a:t>
            </a:r>
          </a:p>
        </p:txBody>
      </p:sp>
      <p:pic>
        <p:nvPicPr>
          <p:cNvPr id="28" name="Imagem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015" y="1427081"/>
            <a:ext cx="8891970" cy="5194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540457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19</a:t>
            </a:fld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altLang="pt-BR" sz="2400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Software:</a:t>
            </a:r>
            <a:r>
              <a:rPr lang="pt-BR" altLang="pt-B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Módulo executor de rotas</a:t>
            </a:r>
          </a:p>
        </p:txBody>
      </p:sp>
      <p:grpSp>
        <p:nvGrpSpPr>
          <p:cNvPr id="58" name="Agrupar 112"/>
          <p:cNvGrpSpPr>
            <a:grpSpLocks/>
          </p:cNvGrpSpPr>
          <p:nvPr/>
        </p:nvGrpSpPr>
        <p:grpSpPr bwMode="auto">
          <a:xfrm>
            <a:off x="3875088" y="1169988"/>
            <a:ext cx="2143803" cy="1338227"/>
            <a:chOff x="3875826" y="723058"/>
            <a:chExt cx="2142930" cy="1337264"/>
          </a:xfrm>
        </p:grpSpPr>
        <p:sp>
          <p:nvSpPr>
            <p:cNvPr id="59" name="Retângulo 58"/>
            <p:cNvSpPr/>
            <p:nvPr/>
          </p:nvSpPr>
          <p:spPr>
            <a:xfrm>
              <a:off x="3875826" y="723058"/>
              <a:ext cx="1602722" cy="89629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dirty="0">
                  <a:solidFill>
                    <a:schemeClr val="tx1"/>
                  </a:solidFill>
                </a:rPr>
                <a:t>Leitura de arquivo</a:t>
              </a:r>
            </a:p>
          </p:txBody>
        </p:sp>
        <p:pic>
          <p:nvPicPr>
            <p:cNvPr id="60" name="Imagem 114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5018096" y="1059662"/>
              <a:ext cx="1000660" cy="10006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61" name="Agrupar 115"/>
          <p:cNvGrpSpPr>
            <a:grpSpLocks/>
          </p:cNvGrpSpPr>
          <p:nvPr/>
        </p:nvGrpSpPr>
        <p:grpSpPr bwMode="auto">
          <a:xfrm>
            <a:off x="2659063" y="2066925"/>
            <a:ext cx="4387850" cy="4446588"/>
            <a:chOff x="2658805" y="1619350"/>
            <a:chExt cx="4388302" cy="4447653"/>
          </a:xfrm>
        </p:grpSpPr>
        <p:cxnSp>
          <p:nvCxnSpPr>
            <p:cNvPr id="62" name="Conector de Seta Reta 116"/>
            <p:cNvCxnSpPr>
              <a:cxnSpLocks/>
              <a:stCxn id="65" idx="0"/>
              <a:endCxn id="59" idx="2"/>
            </p:cNvCxnSpPr>
            <p:nvPr/>
          </p:nvCxnSpPr>
          <p:spPr>
            <a:xfrm flipH="1" flipV="1">
              <a:off x="4676725" y="1619350"/>
              <a:ext cx="17465" cy="367753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ector de Seta Reta 117"/>
            <p:cNvCxnSpPr>
              <a:stCxn id="65" idx="1"/>
              <a:endCxn id="110" idx="3"/>
            </p:cNvCxnSpPr>
            <p:nvPr/>
          </p:nvCxnSpPr>
          <p:spPr>
            <a:xfrm flipH="1" flipV="1">
              <a:off x="2658805" y="5682736"/>
              <a:ext cx="78430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4" name="Agrupar 118"/>
            <p:cNvGrpSpPr>
              <a:grpSpLocks/>
            </p:cNvGrpSpPr>
            <p:nvPr/>
          </p:nvGrpSpPr>
          <p:grpSpPr bwMode="auto">
            <a:xfrm>
              <a:off x="2779098" y="4825066"/>
              <a:ext cx="4268009" cy="1241937"/>
              <a:chOff x="2779098" y="4825066"/>
              <a:chExt cx="4268009" cy="1241937"/>
            </a:xfrm>
          </p:grpSpPr>
          <p:sp>
            <p:nvSpPr>
              <p:cNvPr id="65" name="Losango 64"/>
              <p:cNvSpPr/>
              <p:nvPr/>
            </p:nvSpPr>
            <p:spPr>
              <a:xfrm>
                <a:off x="3443110" y="5296881"/>
                <a:ext cx="2500570" cy="770122"/>
              </a:xfrm>
              <a:prstGeom prst="diamond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pt-BR" dirty="0">
                    <a:solidFill>
                      <a:schemeClr val="tx1"/>
                    </a:solidFill>
                  </a:rPr>
                  <a:t>Adaptativo?</a:t>
                </a:r>
              </a:p>
            </p:txBody>
          </p:sp>
          <p:cxnSp>
            <p:nvCxnSpPr>
              <p:cNvPr id="66" name="Conector de Seta Reta 120"/>
              <p:cNvCxnSpPr>
                <a:cxnSpLocks/>
                <a:stCxn id="105" idx="1"/>
                <a:endCxn id="65" idx="3"/>
              </p:cNvCxnSpPr>
              <p:nvPr/>
            </p:nvCxnSpPr>
            <p:spPr>
              <a:xfrm flipH="1" flipV="1">
                <a:off x="5943680" y="5682736"/>
                <a:ext cx="1103427" cy="317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7" name="CaixaDeTexto 121"/>
              <p:cNvSpPr txBox="1">
                <a:spLocks noChangeArrowheads="1"/>
              </p:cNvSpPr>
              <p:nvPr/>
            </p:nvSpPr>
            <p:spPr bwMode="auto">
              <a:xfrm>
                <a:off x="2779098" y="5234301"/>
                <a:ext cx="527709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4572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4572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4572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4572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pt-BR" altLang="pt-BR" sz="1800"/>
                  <a:t>Sim</a:t>
                </a:r>
              </a:p>
            </p:txBody>
          </p:sp>
          <p:sp>
            <p:nvSpPr>
              <p:cNvPr id="68" name="CaixaDeTexto 122"/>
              <p:cNvSpPr txBox="1">
                <a:spLocks noChangeArrowheads="1"/>
              </p:cNvSpPr>
              <p:nvPr/>
            </p:nvSpPr>
            <p:spPr bwMode="auto">
              <a:xfrm>
                <a:off x="5000017" y="4825066"/>
                <a:ext cx="566181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4572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4572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4572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4572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pt-BR" altLang="pt-BR" sz="1800"/>
                  <a:t>Não</a:t>
                </a:r>
              </a:p>
            </p:txBody>
          </p:sp>
        </p:grpSp>
      </p:grpSp>
      <p:grpSp>
        <p:nvGrpSpPr>
          <p:cNvPr id="69" name="Agrupar 123"/>
          <p:cNvGrpSpPr>
            <a:grpSpLocks/>
          </p:cNvGrpSpPr>
          <p:nvPr/>
        </p:nvGrpSpPr>
        <p:grpSpPr bwMode="auto">
          <a:xfrm>
            <a:off x="9004300" y="3429000"/>
            <a:ext cx="3040063" cy="3298825"/>
            <a:chOff x="9004075" y="2981223"/>
            <a:chExt cx="3040480" cy="3299748"/>
          </a:xfrm>
        </p:grpSpPr>
        <p:sp>
          <p:nvSpPr>
            <p:cNvPr id="70" name="Retângulo 69"/>
            <p:cNvSpPr/>
            <p:nvPr/>
          </p:nvSpPr>
          <p:spPr>
            <a:xfrm>
              <a:off x="10064670" y="3225766"/>
              <a:ext cx="1979885" cy="390634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dirty="0">
                  <a:solidFill>
                    <a:schemeClr val="tx1"/>
                  </a:solidFill>
                </a:rPr>
                <a:t>Limpar pontos</a:t>
              </a:r>
            </a:p>
          </p:txBody>
        </p:sp>
        <p:sp>
          <p:nvSpPr>
            <p:cNvPr id="71" name="Chave Esquerda 125"/>
            <p:cNvSpPr/>
            <p:nvPr/>
          </p:nvSpPr>
          <p:spPr>
            <a:xfrm>
              <a:off x="9004075" y="2981223"/>
              <a:ext cx="982798" cy="3299748"/>
            </a:xfrm>
            <a:prstGeom prst="leftBrace">
              <a:avLst/>
            </a:prstGeom>
            <a:ln w="19050"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pt-BR"/>
            </a:p>
          </p:txBody>
        </p:sp>
        <p:sp>
          <p:nvSpPr>
            <p:cNvPr id="72" name="Retângulo 71"/>
            <p:cNvSpPr/>
            <p:nvPr/>
          </p:nvSpPr>
          <p:spPr>
            <a:xfrm>
              <a:off x="10064670" y="3816482"/>
              <a:ext cx="1979885" cy="390634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dirty="0">
                  <a:solidFill>
                    <a:schemeClr val="tx1"/>
                  </a:solidFill>
                </a:rPr>
                <a:t>Enviar pontos</a:t>
              </a:r>
            </a:p>
          </p:txBody>
        </p:sp>
        <p:sp>
          <p:nvSpPr>
            <p:cNvPr id="73" name="Retângulo 72"/>
            <p:cNvSpPr/>
            <p:nvPr/>
          </p:nvSpPr>
          <p:spPr>
            <a:xfrm>
              <a:off x="10064670" y="4405609"/>
              <a:ext cx="1979885" cy="39222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dirty="0">
                  <a:solidFill>
                    <a:schemeClr val="tx1"/>
                  </a:solidFill>
                </a:rPr>
                <a:t>Configurar missão</a:t>
              </a:r>
            </a:p>
          </p:txBody>
        </p:sp>
        <p:sp>
          <p:nvSpPr>
            <p:cNvPr id="74" name="Retângulo 73"/>
            <p:cNvSpPr/>
            <p:nvPr/>
          </p:nvSpPr>
          <p:spPr>
            <a:xfrm>
              <a:off x="10064670" y="4994736"/>
              <a:ext cx="1979885" cy="390634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i="1" dirty="0">
                  <a:solidFill>
                    <a:schemeClr val="tx1"/>
                  </a:solidFill>
                </a:rPr>
                <a:t>Upload</a:t>
              </a:r>
              <a:r>
                <a:rPr lang="pt-BR" dirty="0">
                  <a:solidFill>
                    <a:schemeClr val="tx1"/>
                  </a:solidFill>
                </a:rPr>
                <a:t> missão</a:t>
              </a:r>
            </a:p>
          </p:txBody>
        </p:sp>
        <p:sp>
          <p:nvSpPr>
            <p:cNvPr id="75" name="Retângulo 74"/>
            <p:cNvSpPr/>
            <p:nvPr/>
          </p:nvSpPr>
          <p:spPr>
            <a:xfrm>
              <a:off x="10064670" y="5601331"/>
              <a:ext cx="1979885" cy="390634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i="1" dirty="0">
                  <a:solidFill>
                    <a:schemeClr val="tx1"/>
                  </a:solidFill>
                </a:rPr>
                <a:t>Start</a:t>
              </a:r>
              <a:r>
                <a:rPr lang="pt-BR" dirty="0">
                  <a:solidFill>
                    <a:schemeClr val="tx1"/>
                  </a:solidFill>
                </a:rPr>
                <a:t> missão</a:t>
              </a:r>
            </a:p>
          </p:txBody>
        </p:sp>
        <p:cxnSp>
          <p:nvCxnSpPr>
            <p:cNvPr id="76" name="Conector de Seta Reta 130"/>
            <p:cNvCxnSpPr>
              <a:cxnSpLocks/>
              <a:stCxn id="70" idx="2"/>
              <a:endCxn id="72" idx="0"/>
            </p:cNvCxnSpPr>
            <p:nvPr/>
          </p:nvCxnSpPr>
          <p:spPr>
            <a:xfrm>
              <a:off x="11055406" y="3616401"/>
              <a:ext cx="0" cy="20008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ector de Seta Reta 131"/>
            <p:cNvCxnSpPr>
              <a:cxnSpLocks/>
              <a:stCxn id="72" idx="2"/>
              <a:endCxn id="73" idx="0"/>
            </p:cNvCxnSpPr>
            <p:nvPr/>
          </p:nvCxnSpPr>
          <p:spPr>
            <a:xfrm>
              <a:off x="11055406" y="4207116"/>
              <a:ext cx="0" cy="19849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ector de Seta Reta 132"/>
            <p:cNvCxnSpPr>
              <a:cxnSpLocks/>
              <a:stCxn id="73" idx="2"/>
              <a:endCxn id="74" idx="0"/>
            </p:cNvCxnSpPr>
            <p:nvPr/>
          </p:nvCxnSpPr>
          <p:spPr>
            <a:xfrm>
              <a:off x="11055406" y="4797831"/>
              <a:ext cx="0" cy="19690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ector de Seta Reta 133"/>
            <p:cNvCxnSpPr>
              <a:cxnSpLocks/>
              <a:stCxn id="74" idx="2"/>
              <a:endCxn id="75" idx="0"/>
            </p:cNvCxnSpPr>
            <p:nvPr/>
          </p:nvCxnSpPr>
          <p:spPr>
            <a:xfrm>
              <a:off x="11055406" y="5385370"/>
              <a:ext cx="0" cy="21596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ector de Seta Reta 134"/>
            <p:cNvCxnSpPr>
              <a:cxnSpLocks/>
              <a:endCxn id="70" idx="1"/>
            </p:cNvCxnSpPr>
            <p:nvPr/>
          </p:nvCxnSpPr>
          <p:spPr>
            <a:xfrm flipV="1">
              <a:off x="9574066" y="3421084"/>
              <a:ext cx="490604" cy="7939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ector de Seta Reta 135"/>
            <p:cNvCxnSpPr>
              <a:stCxn id="75" idx="1"/>
            </p:cNvCxnSpPr>
            <p:nvPr/>
          </p:nvCxnSpPr>
          <p:spPr>
            <a:xfrm flipH="1">
              <a:off x="9574066" y="5796649"/>
              <a:ext cx="490604" cy="0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Agrupar 136"/>
          <p:cNvGrpSpPr>
            <a:grpSpLocks/>
          </p:cNvGrpSpPr>
          <p:nvPr/>
        </p:nvGrpSpPr>
        <p:grpSpPr bwMode="auto">
          <a:xfrm>
            <a:off x="5478463" y="938213"/>
            <a:ext cx="3294062" cy="1128712"/>
            <a:chOff x="5478384" y="490640"/>
            <a:chExt cx="3293426" cy="1128710"/>
          </a:xfrm>
        </p:grpSpPr>
        <p:cxnSp>
          <p:nvCxnSpPr>
            <p:cNvPr id="83" name="Conector de Seta Reta 137"/>
            <p:cNvCxnSpPr>
              <a:cxnSpLocks/>
              <a:stCxn id="59" idx="3"/>
              <a:endCxn id="85" idx="1"/>
            </p:cNvCxnSpPr>
            <p:nvPr/>
          </p:nvCxnSpPr>
          <p:spPr>
            <a:xfrm>
              <a:off x="5478384" y="1171676"/>
              <a:ext cx="1566559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4" name="Agrupar 138"/>
            <p:cNvGrpSpPr>
              <a:grpSpLocks/>
            </p:cNvGrpSpPr>
            <p:nvPr/>
          </p:nvGrpSpPr>
          <p:grpSpPr bwMode="auto">
            <a:xfrm>
              <a:off x="7045700" y="490640"/>
              <a:ext cx="1726110" cy="1128710"/>
              <a:chOff x="7045700" y="490640"/>
              <a:chExt cx="1726110" cy="1128710"/>
            </a:xfrm>
          </p:grpSpPr>
          <p:sp>
            <p:nvSpPr>
              <p:cNvPr id="85" name="Retângulo 84"/>
              <p:cNvSpPr/>
              <p:nvPr/>
            </p:nvSpPr>
            <p:spPr>
              <a:xfrm>
                <a:off x="7044943" y="724002"/>
                <a:ext cx="1603066" cy="895348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pt-BR" dirty="0">
                    <a:solidFill>
                      <a:schemeClr val="tx1"/>
                    </a:solidFill>
                  </a:rPr>
                  <a:t>Requisitar rota do </a:t>
                </a:r>
                <a:r>
                  <a:rPr lang="pt-BR" i="1" dirty="0">
                    <a:solidFill>
                      <a:schemeClr val="tx1"/>
                    </a:solidFill>
                  </a:rPr>
                  <a:t>MoveIt</a:t>
                </a:r>
              </a:p>
            </p:txBody>
          </p:sp>
          <p:pic>
            <p:nvPicPr>
              <p:cNvPr id="86" name="Picture 2" descr="Brand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83881" b="-7021"/>
              <a:stretch>
                <a:fillRect/>
              </a:stretch>
            </p:blipFill>
            <p:spPr bwMode="auto">
              <a:xfrm>
                <a:off x="8465629" y="490640"/>
                <a:ext cx="306181" cy="4279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87" name="Agrupar 141"/>
          <p:cNvGrpSpPr>
            <a:grpSpLocks/>
          </p:cNvGrpSpPr>
          <p:nvPr/>
        </p:nvGrpSpPr>
        <p:grpSpPr bwMode="auto">
          <a:xfrm>
            <a:off x="7045325" y="2066925"/>
            <a:ext cx="1820863" cy="1128713"/>
            <a:chOff x="7045700" y="1619350"/>
            <a:chExt cx="1820335" cy="1128710"/>
          </a:xfrm>
        </p:grpSpPr>
        <p:cxnSp>
          <p:nvCxnSpPr>
            <p:cNvPr id="88" name="Conector de Seta Reta 142"/>
            <p:cNvCxnSpPr>
              <a:cxnSpLocks/>
              <a:stCxn id="85" idx="2"/>
              <a:endCxn id="90" idx="0"/>
            </p:cNvCxnSpPr>
            <p:nvPr/>
          </p:nvCxnSpPr>
          <p:spPr>
            <a:xfrm>
              <a:off x="7847156" y="1619350"/>
              <a:ext cx="0" cy="23336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9" name="Agrupar 143"/>
            <p:cNvGrpSpPr>
              <a:grpSpLocks/>
            </p:cNvGrpSpPr>
            <p:nvPr/>
          </p:nvGrpSpPr>
          <p:grpSpPr bwMode="auto">
            <a:xfrm>
              <a:off x="7045700" y="1852513"/>
              <a:ext cx="1820335" cy="895547"/>
              <a:chOff x="7045700" y="1852513"/>
              <a:chExt cx="1820335" cy="895547"/>
            </a:xfrm>
          </p:grpSpPr>
          <p:sp>
            <p:nvSpPr>
              <p:cNvPr id="90" name="Retângulo 89"/>
              <p:cNvSpPr/>
              <p:nvPr/>
            </p:nvSpPr>
            <p:spPr>
              <a:xfrm>
                <a:off x="7045700" y="1852712"/>
                <a:ext cx="1602910" cy="895348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pt-BR" dirty="0">
                    <a:solidFill>
                      <a:schemeClr val="tx1"/>
                    </a:solidFill>
                  </a:rPr>
                  <a:t>Aguardar virtual</a:t>
                </a:r>
              </a:p>
            </p:txBody>
          </p:sp>
          <p:pic>
            <p:nvPicPr>
              <p:cNvPr id="91" name="Imagem 145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5951" t="27985" r="7620" b="2945"/>
              <a:stretch>
                <a:fillRect/>
              </a:stretch>
            </p:blipFill>
            <p:spPr bwMode="auto">
              <a:xfrm>
                <a:off x="8374187" y="1963081"/>
                <a:ext cx="491848" cy="59658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92" name="Agrupar 146"/>
          <p:cNvGrpSpPr>
            <a:grpSpLocks/>
          </p:cNvGrpSpPr>
          <p:nvPr/>
        </p:nvGrpSpPr>
        <p:grpSpPr bwMode="auto">
          <a:xfrm>
            <a:off x="7045325" y="3195638"/>
            <a:ext cx="1766888" cy="1128712"/>
            <a:chOff x="7045700" y="2748060"/>
            <a:chExt cx="1766660" cy="1128710"/>
          </a:xfrm>
        </p:grpSpPr>
        <p:cxnSp>
          <p:nvCxnSpPr>
            <p:cNvPr id="93" name="Conector de Seta Reta 147"/>
            <p:cNvCxnSpPr>
              <a:cxnSpLocks/>
              <a:stCxn id="90" idx="2"/>
              <a:endCxn id="95" idx="0"/>
            </p:cNvCxnSpPr>
            <p:nvPr/>
          </p:nvCxnSpPr>
          <p:spPr>
            <a:xfrm>
              <a:off x="7847285" y="2748060"/>
              <a:ext cx="0" cy="23336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4" name="Agrupar 148"/>
            <p:cNvGrpSpPr>
              <a:grpSpLocks/>
            </p:cNvGrpSpPr>
            <p:nvPr/>
          </p:nvGrpSpPr>
          <p:grpSpPr bwMode="auto">
            <a:xfrm>
              <a:off x="7045700" y="2981223"/>
              <a:ext cx="1766660" cy="895547"/>
              <a:chOff x="7045700" y="2981223"/>
              <a:chExt cx="1766660" cy="895547"/>
            </a:xfrm>
          </p:grpSpPr>
          <p:sp>
            <p:nvSpPr>
              <p:cNvPr id="95" name="Retângulo 94"/>
              <p:cNvSpPr/>
              <p:nvPr/>
            </p:nvSpPr>
            <p:spPr>
              <a:xfrm>
                <a:off x="7045700" y="2981422"/>
                <a:ext cx="1603168" cy="895348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pt-BR" dirty="0">
                    <a:solidFill>
                      <a:schemeClr val="tx1"/>
                    </a:solidFill>
                  </a:rPr>
                  <a:t>Filtro de posição</a:t>
                </a:r>
              </a:p>
            </p:txBody>
          </p:sp>
          <p:pic>
            <p:nvPicPr>
              <p:cNvPr id="96" name="Picture 4" descr="Resultado de imagem para filtro simbolo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425078" y="3186718"/>
                <a:ext cx="387282" cy="4237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97" name="Agrupar 151"/>
          <p:cNvGrpSpPr>
            <a:grpSpLocks/>
          </p:cNvGrpSpPr>
          <p:nvPr/>
        </p:nvGrpSpPr>
        <p:grpSpPr bwMode="auto">
          <a:xfrm>
            <a:off x="7043738" y="4324350"/>
            <a:ext cx="2154237" cy="1381125"/>
            <a:chOff x="7043864" y="3876770"/>
            <a:chExt cx="2154308" cy="1381500"/>
          </a:xfrm>
        </p:grpSpPr>
        <p:cxnSp>
          <p:nvCxnSpPr>
            <p:cNvPr id="98" name="Conector de Seta Reta 152"/>
            <p:cNvCxnSpPr>
              <a:cxnSpLocks/>
              <a:stCxn id="95" idx="2"/>
              <a:endCxn id="100" idx="0"/>
            </p:cNvCxnSpPr>
            <p:nvPr/>
          </p:nvCxnSpPr>
          <p:spPr>
            <a:xfrm flipH="1">
              <a:off x="7845577" y="3876770"/>
              <a:ext cx="1588" cy="23342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9" name="Agrupar 153"/>
            <p:cNvGrpSpPr>
              <a:grpSpLocks/>
            </p:cNvGrpSpPr>
            <p:nvPr/>
          </p:nvGrpSpPr>
          <p:grpSpPr bwMode="auto">
            <a:xfrm>
              <a:off x="7043864" y="4109933"/>
              <a:ext cx="2154308" cy="1148337"/>
              <a:chOff x="7043864" y="4109933"/>
              <a:chExt cx="2154308" cy="1148337"/>
            </a:xfrm>
          </p:grpSpPr>
          <p:sp>
            <p:nvSpPr>
              <p:cNvPr id="100" name="Retângulo 99"/>
              <p:cNvSpPr/>
              <p:nvPr/>
            </p:nvSpPr>
            <p:spPr>
              <a:xfrm>
                <a:off x="7043864" y="4110196"/>
                <a:ext cx="1601840" cy="895593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pt-BR" dirty="0">
                    <a:solidFill>
                      <a:schemeClr val="tx1"/>
                    </a:solidFill>
                  </a:rPr>
                  <a:t>Enviar VANT real</a:t>
                </a:r>
              </a:p>
            </p:txBody>
          </p:sp>
          <p:pic>
            <p:nvPicPr>
              <p:cNvPr id="101" name="Picture 6" descr="Resultado de imagem para dji inspire one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094672" y="4154770"/>
                <a:ext cx="1103500" cy="11035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102" name="Agrupar 156"/>
          <p:cNvGrpSpPr>
            <a:grpSpLocks/>
          </p:cNvGrpSpPr>
          <p:nvPr/>
        </p:nvGrpSpPr>
        <p:grpSpPr bwMode="auto">
          <a:xfrm>
            <a:off x="7046913" y="5453063"/>
            <a:ext cx="1893887" cy="1128712"/>
            <a:chOff x="7047107" y="5005480"/>
            <a:chExt cx="1893221" cy="1128710"/>
          </a:xfrm>
        </p:grpSpPr>
        <p:cxnSp>
          <p:nvCxnSpPr>
            <p:cNvPr id="103" name="Conector de Seta Reta 157"/>
            <p:cNvCxnSpPr>
              <a:cxnSpLocks/>
              <a:stCxn id="100" idx="2"/>
              <a:endCxn id="105" idx="0"/>
            </p:cNvCxnSpPr>
            <p:nvPr/>
          </p:nvCxnSpPr>
          <p:spPr>
            <a:xfrm>
              <a:off x="7845338" y="5005480"/>
              <a:ext cx="3174" cy="23336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4" name="Agrupar 158"/>
            <p:cNvGrpSpPr>
              <a:grpSpLocks/>
            </p:cNvGrpSpPr>
            <p:nvPr/>
          </p:nvGrpSpPr>
          <p:grpSpPr bwMode="auto">
            <a:xfrm>
              <a:off x="7047107" y="5238643"/>
              <a:ext cx="1893221" cy="895547"/>
              <a:chOff x="7047107" y="5238643"/>
              <a:chExt cx="1893221" cy="895547"/>
            </a:xfrm>
          </p:grpSpPr>
          <p:sp>
            <p:nvSpPr>
              <p:cNvPr id="105" name="Retângulo 104"/>
              <p:cNvSpPr/>
              <p:nvPr/>
            </p:nvSpPr>
            <p:spPr>
              <a:xfrm>
                <a:off x="7047107" y="5238842"/>
                <a:ext cx="1602811" cy="895348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pt-BR" dirty="0">
                    <a:solidFill>
                      <a:schemeClr val="tx1"/>
                    </a:solidFill>
                  </a:rPr>
                  <a:t>Aguarda VANT real</a:t>
                </a:r>
              </a:p>
            </p:txBody>
          </p:sp>
          <p:pic>
            <p:nvPicPr>
              <p:cNvPr id="106" name="Picture 8" descr="Resultado de imagem para relogio esperando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297112" y="5610542"/>
                <a:ext cx="643216" cy="38128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107" name="Agrupar 161"/>
          <p:cNvGrpSpPr>
            <a:grpSpLocks/>
          </p:cNvGrpSpPr>
          <p:nvPr/>
        </p:nvGrpSpPr>
        <p:grpSpPr bwMode="auto">
          <a:xfrm>
            <a:off x="574675" y="1619250"/>
            <a:ext cx="3300413" cy="4957763"/>
            <a:chOff x="575395" y="1171577"/>
            <a:chExt cx="3300431" cy="4958271"/>
          </a:xfrm>
        </p:grpSpPr>
        <p:cxnSp>
          <p:nvCxnSpPr>
            <p:cNvPr id="108" name="Conector: Angulado 162"/>
            <p:cNvCxnSpPr>
              <a:cxnSpLocks/>
              <a:stCxn id="110" idx="0"/>
              <a:endCxn id="59" idx="1"/>
            </p:cNvCxnSpPr>
            <p:nvPr/>
          </p:nvCxnSpPr>
          <p:spPr>
            <a:xfrm rot="5400000" flipH="1" flipV="1">
              <a:off x="835549" y="2194130"/>
              <a:ext cx="4062829" cy="2017724"/>
            </a:xfrm>
            <a:prstGeom prst="bentConnector2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9" name="Agrupar 163"/>
            <p:cNvGrpSpPr>
              <a:grpSpLocks/>
            </p:cNvGrpSpPr>
            <p:nvPr/>
          </p:nvGrpSpPr>
          <p:grpSpPr bwMode="auto">
            <a:xfrm>
              <a:off x="575395" y="4820611"/>
              <a:ext cx="2083410" cy="1309237"/>
              <a:chOff x="575395" y="4820611"/>
              <a:chExt cx="2083410" cy="1309237"/>
            </a:xfrm>
          </p:grpSpPr>
          <p:sp>
            <p:nvSpPr>
              <p:cNvPr id="110" name="Retângulo 109"/>
              <p:cNvSpPr/>
              <p:nvPr/>
            </p:nvSpPr>
            <p:spPr>
              <a:xfrm>
                <a:off x="1056411" y="5234406"/>
                <a:ext cx="1601795" cy="895442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pt-BR" dirty="0">
                    <a:solidFill>
                      <a:schemeClr val="tx1"/>
                    </a:solidFill>
                  </a:rPr>
                  <a:t>Aguarda </a:t>
                </a:r>
                <a:r>
                  <a:rPr lang="pt-BR" i="1" dirty="0">
                    <a:solidFill>
                      <a:schemeClr val="tx1"/>
                    </a:solidFill>
                  </a:rPr>
                  <a:t>flag</a:t>
                </a:r>
                <a:endParaRPr lang="pt-BR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111" name="Picture 12" descr="Resultado de imagem para termografia transformador"/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5395" y="4820611"/>
                <a:ext cx="983186" cy="7386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768830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17" name="Retângulo 16"/>
          <p:cNvSpPr/>
          <p:nvPr/>
        </p:nvSpPr>
        <p:spPr>
          <a:xfrm>
            <a:off x="540060" y="1654633"/>
            <a:ext cx="2627094" cy="1192133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dirty="0"/>
              <a:t>1. Introdução</a:t>
            </a:r>
          </a:p>
        </p:txBody>
      </p:sp>
      <p:sp>
        <p:nvSpPr>
          <p:cNvPr id="20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2</a:t>
            </a:fld>
            <a:endParaRPr lang="pt-BR" dirty="0"/>
          </a:p>
        </p:txBody>
      </p:sp>
      <p:sp>
        <p:nvSpPr>
          <p:cNvPr id="21" name="CaixaDeTexto 20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Sumário</a:t>
            </a:r>
            <a:endParaRPr lang="pt-BR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Retângulo 23"/>
          <p:cNvSpPr/>
          <p:nvPr/>
        </p:nvSpPr>
        <p:spPr>
          <a:xfrm>
            <a:off x="2711624" y="2516234"/>
            <a:ext cx="2627094" cy="117166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dirty="0"/>
              <a:t>2. Arquitetura</a:t>
            </a:r>
          </a:p>
        </p:txBody>
      </p:sp>
      <p:sp>
        <p:nvSpPr>
          <p:cNvPr id="18" name="Retângulo 17"/>
          <p:cNvSpPr/>
          <p:nvPr/>
        </p:nvSpPr>
        <p:spPr>
          <a:xfrm>
            <a:off x="4799856" y="3356992"/>
            <a:ext cx="2627094" cy="12433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pt-BR" sz="3200" i="1" dirty="0"/>
              <a:t>3. Software</a:t>
            </a:r>
          </a:p>
        </p:txBody>
      </p:sp>
      <p:sp>
        <p:nvSpPr>
          <p:cNvPr id="16" name="Retângulo 15"/>
          <p:cNvSpPr/>
          <p:nvPr/>
        </p:nvSpPr>
        <p:spPr>
          <a:xfrm>
            <a:off x="6852800" y="4183937"/>
            <a:ext cx="2627093" cy="1189279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pt-BR" sz="3200" dirty="0"/>
              <a:t>4. Resultados</a:t>
            </a:r>
          </a:p>
        </p:txBody>
      </p:sp>
      <p:sp>
        <p:nvSpPr>
          <p:cNvPr id="14" name="Retângulo 13"/>
          <p:cNvSpPr/>
          <p:nvPr/>
        </p:nvSpPr>
        <p:spPr>
          <a:xfrm>
            <a:off x="8819286" y="5048509"/>
            <a:ext cx="2627094" cy="1188803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dirty="0"/>
              <a:t>6. Conclusões</a:t>
            </a:r>
          </a:p>
        </p:txBody>
      </p:sp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8B8F25DA-5A07-4989-B51B-3825A22126B1}"/>
              </a:ext>
            </a:extLst>
          </p:cNvPr>
          <p:cNvCxnSpPr>
            <a:cxnSpLocks/>
          </p:cNvCxnSpPr>
          <p:nvPr/>
        </p:nvCxnSpPr>
        <p:spPr>
          <a:xfrm>
            <a:off x="2943853" y="1381554"/>
            <a:ext cx="8390130" cy="2930424"/>
          </a:xfrm>
          <a:prstGeom prst="straightConnector1">
            <a:avLst/>
          </a:prstGeom>
          <a:ln w="50800">
            <a:solidFill>
              <a:schemeClr val="tx2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74727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20</a:t>
            </a:fld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altLang="pt-BR" sz="2400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Software:</a:t>
            </a:r>
            <a:r>
              <a:rPr lang="pt-BR" altLang="pt-B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Lógica adaptativa</a:t>
            </a:r>
          </a:p>
        </p:txBody>
      </p:sp>
      <p:pic>
        <p:nvPicPr>
          <p:cNvPr id="5" name="Imagem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275" y="1463675"/>
            <a:ext cx="10077450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547751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21</a:t>
            </a:fld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altLang="pt-BR" sz="2400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Software:</a:t>
            </a:r>
            <a:r>
              <a:rPr lang="pt-BR" altLang="pt-B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altLang="pt-BR" sz="2400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Motion Planning</a:t>
            </a:r>
          </a:p>
        </p:txBody>
      </p:sp>
      <p:pic>
        <p:nvPicPr>
          <p:cNvPr id="5" name="Imagem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9576" y="1429799"/>
            <a:ext cx="7632848" cy="48159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434843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22</a:t>
            </a:fld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altLang="pt-BR" sz="2400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Software:</a:t>
            </a:r>
            <a:r>
              <a:rPr lang="pt-BR" altLang="pt-B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Módulo gerenciador de voo</a:t>
            </a:r>
          </a:p>
        </p:txBody>
      </p:sp>
      <p:cxnSp>
        <p:nvCxnSpPr>
          <p:cNvPr id="6" name="Conector reto 5"/>
          <p:cNvCxnSpPr>
            <a:cxnSpLocks/>
          </p:cNvCxnSpPr>
          <p:nvPr/>
        </p:nvCxnSpPr>
        <p:spPr>
          <a:xfrm>
            <a:off x="6453188" y="960438"/>
            <a:ext cx="0" cy="565467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to 6"/>
          <p:cNvCxnSpPr>
            <a:cxnSpLocks/>
          </p:cNvCxnSpPr>
          <p:nvPr/>
        </p:nvCxnSpPr>
        <p:spPr>
          <a:xfrm>
            <a:off x="387350" y="1787525"/>
            <a:ext cx="1110138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5"/>
          <p:cNvSpPr txBox="1">
            <a:spLocks noChangeArrowheads="1"/>
          </p:cNvSpPr>
          <p:nvPr/>
        </p:nvSpPr>
        <p:spPr bwMode="auto">
          <a:xfrm>
            <a:off x="1655763" y="1211509"/>
            <a:ext cx="3111500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pt-BR" altLang="pt-BR" dirty="0"/>
              <a:t>Interface do usuário</a:t>
            </a:r>
          </a:p>
        </p:txBody>
      </p:sp>
      <p:sp>
        <p:nvSpPr>
          <p:cNvPr id="9" name="CaixaDeTexto 6"/>
          <p:cNvSpPr txBox="1">
            <a:spLocks noChangeArrowheads="1"/>
          </p:cNvSpPr>
          <p:nvPr/>
        </p:nvSpPr>
        <p:spPr bwMode="auto">
          <a:xfrm>
            <a:off x="8370932" y="1231902"/>
            <a:ext cx="1909762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pt-BR" altLang="pt-BR" i="1" dirty="0"/>
              <a:t>Background</a:t>
            </a:r>
          </a:p>
        </p:txBody>
      </p:sp>
      <p:sp>
        <p:nvSpPr>
          <p:cNvPr id="10" name="Retângulo 9"/>
          <p:cNvSpPr/>
          <p:nvPr/>
        </p:nvSpPr>
        <p:spPr>
          <a:xfrm>
            <a:off x="8377238" y="3452813"/>
            <a:ext cx="2000250" cy="90328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pt-BR" dirty="0">
                <a:solidFill>
                  <a:schemeClr val="tx1"/>
                </a:solidFill>
              </a:rPr>
              <a:t>Aguardar estação de comando</a:t>
            </a:r>
          </a:p>
        </p:txBody>
      </p:sp>
      <p:grpSp>
        <p:nvGrpSpPr>
          <p:cNvPr id="11" name="Agrupar 8"/>
          <p:cNvGrpSpPr>
            <a:grpSpLocks/>
          </p:cNvGrpSpPr>
          <p:nvPr/>
        </p:nvGrpSpPr>
        <p:grpSpPr bwMode="auto">
          <a:xfrm>
            <a:off x="188913" y="2819400"/>
            <a:ext cx="2047875" cy="1057275"/>
            <a:chOff x="189239" y="2819146"/>
            <a:chExt cx="2047734" cy="1057627"/>
          </a:xfrm>
        </p:grpSpPr>
        <p:sp>
          <p:nvSpPr>
            <p:cNvPr id="12" name="Retângulo 11"/>
            <p:cNvSpPr/>
            <p:nvPr/>
          </p:nvSpPr>
          <p:spPr>
            <a:xfrm>
              <a:off x="189239" y="2981125"/>
              <a:ext cx="1603265" cy="895648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dirty="0">
                  <a:solidFill>
                    <a:schemeClr val="tx1"/>
                  </a:solidFill>
                </a:rPr>
                <a:t>Conectar ROS</a:t>
              </a:r>
            </a:p>
          </p:txBody>
        </p:sp>
        <p:pic>
          <p:nvPicPr>
            <p:cNvPr id="14" name="Picture 2" descr="Resultado de imagem para robot operating system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051" t="14005" r="21609" b="50127"/>
            <a:stretch>
              <a:fillRect/>
            </a:stretch>
          </p:blipFill>
          <p:spPr bwMode="auto">
            <a:xfrm>
              <a:off x="1328991" y="2819146"/>
              <a:ext cx="907982" cy="3241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5" name="Agrupar 11"/>
          <p:cNvGrpSpPr>
            <a:grpSpLocks/>
          </p:cNvGrpSpPr>
          <p:nvPr/>
        </p:nvGrpSpPr>
        <p:grpSpPr bwMode="auto">
          <a:xfrm>
            <a:off x="2633663" y="2532063"/>
            <a:ext cx="1085850" cy="1466850"/>
            <a:chOff x="41697" y="1362076"/>
            <a:chExt cx="2152432" cy="3752850"/>
          </a:xfrm>
        </p:grpSpPr>
        <p:pic>
          <p:nvPicPr>
            <p:cNvPr id="16" name="Picture 2" descr="Resultado de imagem para smartphone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293" t="7452" r="31293" b="7452"/>
            <a:stretch>
              <a:fillRect/>
            </a:stretch>
          </p:blipFill>
          <p:spPr bwMode="auto">
            <a:xfrm>
              <a:off x="41697" y="1362076"/>
              <a:ext cx="2152432" cy="37528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" name="Imagem 1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592" y="1687900"/>
              <a:ext cx="1518940" cy="3093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8" name="Agrupar 14"/>
          <p:cNvGrpSpPr>
            <a:grpSpLocks/>
          </p:cNvGrpSpPr>
          <p:nvPr/>
        </p:nvGrpSpPr>
        <p:grpSpPr bwMode="auto">
          <a:xfrm>
            <a:off x="4513263" y="4189413"/>
            <a:ext cx="1820862" cy="1173162"/>
            <a:chOff x="4512602" y="4189504"/>
            <a:chExt cx="1820962" cy="1173323"/>
          </a:xfrm>
        </p:grpSpPr>
        <p:sp>
          <p:nvSpPr>
            <p:cNvPr id="19" name="Retângulo 18"/>
            <p:cNvSpPr/>
            <p:nvPr/>
          </p:nvSpPr>
          <p:spPr>
            <a:xfrm>
              <a:off x="4512602" y="4467354"/>
              <a:ext cx="1601875" cy="89547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dirty="0">
                  <a:solidFill>
                    <a:schemeClr val="tx1"/>
                  </a:solidFill>
                </a:rPr>
                <a:t> Simulação</a:t>
              </a:r>
            </a:p>
          </p:txBody>
        </p:sp>
        <p:pic>
          <p:nvPicPr>
            <p:cNvPr id="20" name="Picture 4" descr="https://devusa.djicdn.com/images/dji-logo@2x-3c25936a48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58985" y="4189504"/>
              <a:ext cx="574579" cy="3332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1" name="Agrupar 17"/>
          <p:cNvGrpSpPr>
            <a:grpSpLocks/>
          </p:cNvGrpSpPr>
          <p:nvPr/>
        </p:nvGrpSpPr>
        <p:grpSpPr bwMode="auto">
          <a:xfrm>
            <a:off x="2374900" y="3725863"/>
            <a:ext cx="1936750" cy="1636712"/>
            <a:chOff x="2375396" y="3725633"/>
            <a:chExt cx="1935588" cy="1637194"/>
          </a:xfrm>
        </p:grpSpPr>
        <p:sp>
          <p:nvSpPr>
            <p:cNvPr id="22" name="Retângulo 21"/>
            <p:cNvSpPr/>
            <p:nvPr/>
          </p:nvSpPr>
          <p:spPr>
            <a:xfrm>
              <a:off x="2375396" y="4467213"/>
              <a:ext cx="1602413" cy="895614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i="1" dirty="0">
                  <a:solidFill>
                    <a:schemeClr val="tx1"/>
                  </a:solidFill>
                </a:rPr>
                <a:t>Land</a:t>
              </a:r>
            </a:p>
          </p:txBody>
        </p:sp>
        <p:grpSp>
          <p:nvGrpSpPr>
            <p:cNvPr id="23" name="Agrupar 19"/>
            <p:cNvGrpSpPr>
              <a:grpSpLocks/>
            </p:cNvGrpSpPr>
            <p:nvPr/>
          </p:nvGrpSpPr>
          <p:grpSpPr bwMode="auto">
            <a:xfrm>
              <a:off x="3467566" y="3725633"/>
              <a:ext cx="843418" cy="1098892"/>
              <a:chOff x="4510766" y="1781498"/>
              <a:chExt cx="843418" cy="1098892"/>
            </a:xfrm>
          </p:grpSpPr>
          <p:sp>
            <p:nvSpPr>
              <p:cNvPr id="24" name="Seta: para Baixo 20"/>
              <p:cNvSpPr/>
              <p:nvPr/>
            </p:nvSpPr>
            <p:spPr>
              <a:xfrm>
                <a:off x="4833796" y="2457972"/>
                <a:ext cx="217358" cy="422400"/>
              </a:xfrm>
              <a:prstGeom prst="down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t-BR"/>
              </a:p>
            </p:txBody>
          </p:sp>
          <p:pic>
            <p:nvPicPr>
              <p:cNvPr id="25" name="Imagem 21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695" t="58083" r="64066" b="6850"/>
              <a:stretch>
                <a:fillRect/>
              </a:stretch>
            </p:blipFill>
            <p:spPr bwMode="auto">
              <a:xfrm>
                <a:off x="4510766" y="1781498"/>
                <a:ext cx="843418" cy="9200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26" name="Agrupar 22"/>
          <p:cNvGrpSpPr>
            <a:grpSpLocks/>
          </p:cNvGrpSpPr>
          <p:nvPr/>
        </p:nvGrpSpPr>
        <p:grpSpPr bwMode="auto">
          <a:xfrm>
            <a:off x="188913" y="3987800"/>
            <a:ext cx="1979612" cy="1374775"/>
            <a:chOff x="189239" y="3987213"/>
            <a:chExt cx="1979623" cy="1375615"/>
          </a:xfrm>
        </p:grpSpPr>
        <p:sp>
          <p:nvSpPr>
            <p:cNvPr id="27" name="Retângulo 26"/>
            <p:cNvSpPr/>
            <p:nvPr/>
          </p:nvSpPr>
          <p:spPr>
            <a:xfrm>
              <a:off x="189239" y="4466931"/>
              <a:ext cx="1601796" cy="89589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i="1" dirty="0">
                  <a:solidFill>
                    <a:schemeClr val="tx1"/>
                  </a:solidFill>
                </a:rPr>
                <a:t>Takeoff</a:t>
              </a:r>
            </a:p>
          </p:txBody>
        </p:sp>
        <p:grpSp>
          <p:nvGrpSpPr>
            <p:cNvPr id="28" name="Agrupar 24"/>
            <p:cNvGrpSpPr>
              <a:grpSpLocks/>
            </p:cNvGrpSpPr>
            <p:nvPr/>
          </p:nvGrpSpPr>
          <p:grpSpPr bwMode="auto">
            <a:xfrm>
              <a:off x="1325444" y="3987213"/>
              <a:ext cx="843418" cy="1128292"/>
              <a:chOff x="4510766" y="1573298"/>
              <a:chExt cx="843418" cy="1128292"/>
            </a:xfrm>
          </p:grpSpPr>
          <p:sp>
            <p:nvSpPr>
              <p:cNvPr id="29" name="Seta: para Baixo 25"/>
              <p:cNvSpPr/>
              <p:nvPr/>
            </p:nvSpPr>
            <p:spPr>
              <a:xfrm rot="10800000">
                <a:off x="4841419" y="1573298"/>
                <a:ext cx="215901" cy="422533"/>
              </a:xfrm>
              <a:prstGeom prst="down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t-BR"/>
              </a:p>
            </p:txBody>
          </p:sp>
          <p:pic>
            <p:nvPicPr>
              <p:cNvPr id="30" name="Imagem 26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695" t="58083" r="64066" b="6850"/>
              <a:stretch>
                <a:fillRect/>
              </a:stretch>
            </p:blipFill>
            <p:spPr bwMode="auto">
              <a:xfrm>
                <a:off x="4510766" y="1781498"/>
                <a:ext cx="843418" cy="9200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31" name="Agrupar 27"/>
          <p:cNvGrpSpPr>
            <a:grpSpLocks/>
          </p:cNvGrpSpPr>
          <p:nvPr/>
        </p:nvGrpSpPr>
        <p:grpSpPr bwMode="auto">
          <a:xfrm>
            <a:off x="7675563" y="1631950"/>
            <a:ext cx="1276350" cy="1817688"/>
            <a:chOff x="7675206" y="1632724"/>
            <a:chExt cx="1276081" cy="1817391"/>
          </a:xfrm>
        </p:grpSpPr>
        <p:sp>
          <p:nvSpPr>
            <p:cNvPr id="32" name="Retângulo 31"/>
            <p:cNvSpPr/>
            <p:nvPr/>
          </p:nvSpPr>
          <p:spPr>
            <a:xfrm>
              <a:off x="7675206" y="1997789"/>
              <a:ext cx="996740" cy="9206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i="1" dirty="0">
                  <a:solidFill>
                    <a:schemeClr val="tx1"/>
                  </a:solidFill>
                </a:rPr>
                <a:t>Start</a:t>
              </a:r>
              <a:r>
                <a:rPr lang="pt-BR" dirty="0">
                  <a:solidFill>
                    <a:schemeClr val="tx1"/>
                  </a:solidFill>
                </a:rPr>
                <a:t> missão</a:t>
              </a:r>
            </a:p>
          </p:txBody>
        </p:sp>
        <p:cxnSp>
          <p:nvCxnSpPr>
            <p:cNvPr id="33" name="Conector de Seta Reta 29"/>
            <p:cNvCxnSpPr>
              <a:cxnSpLocks/>
            </p:cNvCxnSpPr>
            <p:nvPr/>
          </p:nvCxnSpPr>
          <p:spPr>
            <a:xfrm>
              <a:off x="8378320" y="2913628"/>
              <a:ext cx="550747" cy="536487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4" name="Picture 8" descr="Resultado de imagem para bandeira start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80991" y="1632724"/>
              <a:ext cx="770296" cy="5777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5" name="Agrupar 31"/>
          <p:cNvGrpSpPr>
            <a:grpSpLocks/>
          </p:cNvGrpSpPr>
          <p:nvPr/>
        </p:nvGrpSpPr>
        <p:grpSpPr bwMode="auto">
          <a:xfrm>
            <a:off x="9961563" y="1787525"/>
            <a:ext cx="1527175" cy="1662113"/>
            <a:chOff x="9961123" y="1787836"/>
            <a:chExt cx="1527243" cy="1662279"/>
          </a:xfrm>
        </p:grpSpPr>
        <p:sp>
          <p:nvSpPr>
            <p:cNvPr id="36" name="Retângulo 35"/>
            <p:cNvSpPr/>
            <p:nvPr/>
          </p:nvSpPr>
          <p:spPr>
            <a:xfrm>
              <a:off x="10240535" y="1995820"/>
              <a:ext cx="996994" cy="90337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i="1" dirty="0">
                  <a:solidFill>
                    <a:schemeClr val="tx1"/>
                  </a:solidFill>
                </a:rPr>
                <a:t>Upload</a:t>
              </a:r>
              <a:r>
                <a:rPr lang="pt-BR" dirty="0">
                  <a:solidFill>
                    <a:schemeClr val="tx1"/>
                  </a:solidFill>
                </a:rPr>
                <a:t> missão</a:t>
              </a:r>
            </a:p>
          </p:txBody>
        </p:sp>
        <p:cxnSp>
          <p:nvCxnSpPr>
            <p:cNvPr id="37" name="Conector de Seta Reta 33"/>
            <p:cNvCxnSpPr/>
            <p:nvPr/>
          </p:nvCxnSpPr>
          <p:spPr>
            <a:xfrm flipV="1">
              <a:off x="9961123" y="2899197"/>
              <a:ext cx="574701" cy="550918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Seta: para Baixo 34"/>
            <p:cNvSpPr/>
            <p:nvPr/>
          </p:nvSpPr>
          <p:spPr>
            <a:xfrm rot="10800000">
              <a:off x="11270868" y="1787836"/>
              <a:ext cx="217498" cy="422317"/>
            </a:xfrm>
            <a:prstGeom prst="down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pt-BR"/>
            </a:p>
          </p:txBody>
        </p:sp>
      </p:grpSp>
      <p:grpSp>
        <p:nvGrpSpPr>
          <p:cNvPr id="39" name="Agrupar 35"/>
          <p:cNvGrpSpPr>
            <a:grpSpLocks/>
          </p:cNvGrpSpPr>
          <p:nvPr/>
        </p:nvGrpSpPr>
        <p:grpSpPr bwMode="auto">
          <a:xfrm>
            <a:off x="10377488" y="3690938"/>
            <a:ext cx="1747837" cy="1466850"/>
            <a:chOff x="10376997" y="3690967"/>
            <a:chExt cx="1748240" cy="1466309"/>
          </a:xfrm>
        </p:grpSpPr>
        <p:sp>
          <p:nvSpPr>
            <p:cNvPr id="40" name="Retângulo 39"/>
            <p:cNvSpPr/>
            <p:nvPr/>
          </p:nvSpPr>
          <p:spPr>
            <a:xfrm>
              <a:off x="10777139" y="4254321"/>
              <a:ext cx="1227420" cy="90295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dirty="0">
                  <a:solidFill>
                    <a:schemeClr val="tx1"/>
                  </a:solidFill>
                </a:rPr>
                <a:t>Configurar missão</a:t>
              </a:r>
            </a:p>
          </p:txBody>
        </p:sp>
        <p:cxnSp>
          <p:nvCxnSpPr>
            <p:cNvPr id="41" name="Conector de Seta Reta 37"/>
            <p:cNvCxnSpPr>
              <a:cxnSpLocks/>
              <a:stCxn id="10" idx="3"/>
            </p:cNvCxnSpPr>
            <p:nvPr/>
          </p:nvCxnSpPr>
          <p:spPr>
            <a:xfrm>
              <a:off x="10376997" y="3905200"/>
              <a:ext cx="400142" cy="349121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2" name="Picture 10" descr="Resultado de imagem para config engrenagem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02984" y="3690967"/>
              <a:ext cx="922253" cy="9222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3" name="Agrupar 39"/>
          <p:cNvGrpSpPr>
            <a:grpSpLocks/>
          </p:cNvGrpSpPr>
          <p:nvPr/>
        </p:nvGrpSpPr>
        <p:grpSpPr bwMode="auto">
          <a:xfrm>
            <a:off x="6873875" y="3905250"/>
            <a:ext cx="1503363" cy="1290638"/>
            <a:chOff x="6873525" y="3904720"/>
            <a:chExt cx="1504164" cy="1291468"/>
          </a:xfrm>
        </p:grpSpPr>
        <p:sp>
          <p:nvSpPr>
            <p:cNvPr id="44" name="Retângulo 43"/>
            <p:cNvSpPr/>
            <p:nvPr/>
          </p:nvSpPr>
          <p:spPr>
            <a:xfrm>
              <a:off x="6873525" y="4274846"/>
              <a:ext cx="1083252" cy="92134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dirty="0">
                  <a:solidFill>
                    <a:schemeClr val="tx1"/>
                  </a:solidFill>
                </a:rPr>
                <a:t>Limpar pontos</a:t>
              </a:r>
            </a:p>
          </p:txBody>
        </p:sp>
        <p:cxnSp>
          <p:nvCxnSpPr>
            <p:cNvPr id="45" name="Conector de Seta Reta 41"/>
            <p:cNvCxnSpPr>
              <a:endCxn id="10" idx="1"/>
            </p:cNvCxnSpPr>
            <p:nvPr/>
          </p:nvCxnSpPr>
          <p:spPr>
            <a:xfrm flipV="1">
              <a:off x="7956777" y="3904720"/>
              <a:ext cx="420912" cy="37012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6" name="Picture 12" descr="Resultado de imagem para vassoura desenho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57108" y="3926407"/>
              <a:ext cx="737959" cy="6868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7" name="Agrupar 43"/>
          <p:cNvGrpSpPr>
            <a:grpSpLocks/>
          </p:cNvGrpSpPr>
          <p:nvPr/>
        </p:nvGrpSpPr>
        <p:grpSpPr bwMode="auto">
          <a:xfrm>
            <a:off x="8909050" y="4356100"/>
            <a:ext cx="1828800" cy="1820863"/>
            <a:chOff x="8909067" y="4356132"/>
            <a:chExt cx="1829459" cy="1820800"/>
          </a:xfrm>
        </p:grpSpPr>
        <p:sp>
          <p:nvSpPr>
            <p:cNvPr id="48" name="Retângulo 47"/>
            <p:cNvSpPr/>
            <p:nvPr/>
          </p:nvSpPr>
          <p:spPr>
            <a:xfrm>
              <a:off x="8909067" y="5256214"/>
              <a:ext cx="951256" cy="920718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dirty="0">
                  <a:solidFill>
                    <a:schemeClr val="tx1"/>
                  </a:solidFill>
                </a:rPr>
                <a:t>Receber pontos</a:t>
              </a:r>
            </a:p>
          </p:txBody>
        </p:sp>
        <p:cxnSp>
          <p:nvCxnSpPr>
            <p:cNvPr id="49" name="Conector de Seta Reta 45"/>
            <p:cNvCxnSpPr>
              <a:cxnSpLocks/>
              <a:stCxn id="48" idx="0"/>
              <a:endCxn id="10" idx="2"/>
            </p:cNvCxnSpPr>
            <p:nvPr/>
          </p:nvCxnSpPr>
          <p:spPr>
            <a:xfrm flipH="1" flipV="1">
              <a:off x="9377549" y="4356132"/>
              <a:ext cx="7940" cy="90008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0" name="Picture 14" descr="Resultado de imagem para receber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979" t="45142" r="20979"/>
            <a:stretch>
              <a:fillRect/>
            </a:stretch>
          </p:blipFill>
          <p:spPr bwMode="auto">
            <a:xfrm>
              <a:off x="9885238" y="5598993"/>
              <a:ext cx="853288" cy="3964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51" name="Agrupar 47"/>
            <p:cNvGrpSpPr>
              <a:grpSpLocks/>
            </p:cNvGrpSpPr>
            <p:nvPr/>
          </p:nvGrpSpPr>
          <p:grpSpPr bwMode="auto">
            <a:xfrm>
              <a:off x="10179917" y="5067980"/>
              <a:ext cx="353151" cy="520980"/>
              <a:chOff x="5657690" y="3044634"/>
              <a:chExt cx="828271" cy="926461"/>
            </a:xfrm>
          </p:grpSpPr>
          <p:pic>
            <p:nvPicPr>
              <p:cNvPr id="52" name="Picture 16" descr="Resultado de imagem para marcador google"/>
              <p:cNvPicPr>
                <a:picLocks noChangeAspect="1" noChangeArrowheads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58441" y="3044634"/>
                <a:ext cx="475120" cy="7687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3" name="Picture 16" descr="Resultado de imagem para marcador google"/>
              <p:cNvPicPr>
                <a:picLocks noChangeAspect="1" noChangeArrowheads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10841" y="3197034"/>
                <a:ext cx="475120" cy="7687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4" name="Picture 16" descr="Resultado de imagem para marcador google"/>
              <p:cNvPicPr>
                <a:picLocks noChangeAspect="1" noChangeArrowheads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657690" y="3202363"/>
                <a:ext cx="475120" cy="7687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55" name="Agrupar 51"/>
          <p:cNvGrpSpPr>
            <a:grpSpLocks/>
          </p:cNvGrpSpPr>
          <p:nvPr/>
        </p:nvGrpSpPr>
        <p:grpSpPr bwMode="auto">
          <a:xfrm>
            <a:off x="4532313" y="2638425"/>
            <a:ext cx="1981200" cy="1258888"/>
            <a:chOff x="4532054" y="2637822"/>
            <a:chExt cx="1981828" cy="1260067"/>
          </a:xfrm>
        </p:grpSpPr>
        <p:sp>
          <p:nvSpPr>
            <p:cNvPr id="56" name="Retângulo 55"/>
            <p:cNvSpPr/>
            <p:nvPr/>
          </p:nvSpPr>
          <p:spPr>
            <a:xfrm>
              <a:off x="4532054" y="3001700"/>
              <a:ext cx="1527659" cy="896189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dirty="0">
                  <a:solidFill>
                    <a:schemeClr val="tx1"/>
                  </a:solidFill>
                </a:rPr>
                <a:t>Posição/Orientação</a:t>
              </a:r>
            </a:p>
          </p:txBody>
        </p:sp>
        <p:pic>
          <p:nvPicPr>
            <p:cNvPr id="57" name="Picture 18" descr="Resultado de imagem para oculos desenho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61675" y="2637822"/>
              <a:ext cx="1152207" cy="6868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370266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23</a:t>
            </a:fld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altLang="pt-BR" sz="2400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Software:</a:t>
            </a:r>
            <a:r>
              <a:rPr lang="pt-BR" altLang="pt-B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Módulo gerenciador de voo</a:t>
            </a:r>
          </a:p>
        </p:txBody>
      </p:sp>
      <p:grpSp>
        <p:nvGrpSpPr>
          <p:cNvPr id="4" name="Agrupar 3"/>
          <p:cNvGrpSpPr>
            <a:grpSpLocks/>
          </p:cNvGrpSpPr>
          <p:nvPr/>
        </p:nvGrpSpPr>
        <p:grpSpPr bwMode="auto">
          <a:xfrm>
            <a:off x="7392144" y="1306514"/>
            <a:ext cx="3476625" cy="5049837"/>
            <a:chOff x="8491319" y="-1554779"/>
            <a:chExt cx="5498333" cy="9586560"/>
          </a:xfrm>
        </p:grpSpPr>
        <p:pic>
          <p:nvPicPr>
            <p:cNvPr id="5" name="Picture 2" descr="Resultado de imagem para smartphone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293" t="7452" r="31293" b="7452"/>
            <a:stretch>
              <a:fillRect/>
            </a:stretch>
          </p:blipFill>
          <p:spPr bwMode="auto">
            <a:xfrm>
              <a:off x="8491319" y="-1554779"/>
              <a:ext cx="5498333" cy="95865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6" name="Agrupar 5"/>
            <p:cNvGrpSpPr>
              <a:grpSpLocks/>
            </p:cNvGrpSpPr>
            <p:nvPr/>
          </p:nvGrpSpPr>
          <p:grpSpPr bwMode="auto">
            <a:xfrm>
              <a:off x="9303072" y="-882371"/>
              <a:ext cx="4035892" cy="8091867"/>
              <a:chOff x="4167187" y="0"/>
              <a:chExt cx="4035892" cy="6857999"/>
            </a:xfrm>
          </p:grpSpPr>
          <p:pic>
            <p:nvPicPr>
              <p:cNvPr id="7" name="Imagem 6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67187" y="0"/>
                <a:ext cx="3857625" cy="68579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cxnSp>
            <p:nvCxnSpPr>
              <p:cNvPr id="8" name="Conector de Seta Reta 7"/>
              <p:cNvCxnSpPr/>
              <p:nvPr/>
            </p:nvCxnSpPr>
            <p:spPr>
              <a:xfrm>
                <a:off x="6649412" y="6070935"/>
                <a:ext cx="1174986" cy="0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Conector de Seta Reta 8"/>
              <p:cNvCxnSpPr>
                <a:cxnSpLocks/>
              </p:cNvCxnSpPr>
              <p:nvPr/>
            </p:nvCxnSpPr>
            <p:spPr>
              <a:xfrm>
                <a:off x="7236905" y="5567765"/>
                <a:ext cx="0" cy="1003785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Conector de Seta Reta 9"/>
              <p:cNvCxnSpPr/>
              <p:nvPr/>
            </p:nvCxnSpPr>
            <p:spPr>
              <a:xfrm>
                <a:off x="4384802" y="6065827"/>
                <a:ext cx="1174986" cy="0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Conector de Seta Reta 10"/>
              <p:cNvCxnSpPr>
                <a:cxnSpLocks/>
              </p:cNvCxnSpPr>
              <p:nvPr/>
            </p:nvCxnSpPr>
            <p:spPr>
              <a:xfrm>
                <a:off x="4972295" y="5562657"/>
                <a:ext cx="0" cy="1003785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CaixaDeTexto 11"/>
              <p:cNvSpPr txBox="1">
                <a:spLocks noChangeArrowheads="1"/>
              </p:cNvSpPr>
              <p:nvPr/>
            </p:nvSpPr>
            <p:spPr bwMode="auto">
              <a:xfrm>
                <a:off x="5261553" y="5575731"/>
                <a:ext cx="1019608" cy="5942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4572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4572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4572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4572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pt-BR" altLang="pt-BR" sz="1800"/>
                  <a:t>Yaw</a:t>
                </a:r>
              </a:p>
            </p:txBody>
          </p:sp>
          <p:sp>
            <p:nvSpPr>
              <p:cNvPr id="14" name="CaixaDeTexto 12"/>
              <p:cNvSpPr txBox="1">
                <a:spLocks noChangeArrowheads="1"/>
              </p:cNvSpPr>
              <p:nvPr/>
            </p:nvSpPr>
            <p:spPr bwMode="auto">
              <a:xfrm>
                <a:off x="4345455" y="4937686"/>
                <a:ext cx="1526015" cy="5942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4572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4572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4572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4572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pt-BR" altLang="pt-BR" sz="1800"/>
                  <a:t>Thrust</a:t>
                </a:r>
              </a:p>
            </p:txBody>
          </p:sp>
          <p:sp>
            <p:nvSpPr>
              <p:cNvPr id="15" name="CaixaDeTexto 13"/>
              <p:cNvSpPr txBox="1">
                <a:spLocks noChangeArrowheads="1"/>
              </p:cNvSpPr>
              <p:nvPr/>
            </p:nvSpPr>
            <p:spPr bwMode="auto">
              <a:xfrm>
                <a:off x="5969737" y="5585205"/>
                <a:ext cx="1019604" cy="5942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4572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4572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4572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4572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pt-BR" altLang="pt-BR" sz="1800"/>
                  <a:t>Roll</a:t>
                </a:r>
              </a:p>
            </p:txBody>
          </p:sp>
          <p:sp>
            <p:nvSpPr>
              <p:cNvPr id="16" name="CaixaDeTexto 14"/>
              <p:cNvSpPr txBox="1">
                <a:spLocks noChangeArrowheads="1"/>
              </p:cNvSpPr>
              <p:nvPr/>
            </p:nvSpPr>
            <p:spPr bwMode="auto">
              <a:xfrm>
                <a:off x="6738887" y="4882297"/>
                <a:ext cx="1464192" cy="5942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4572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4572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4572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4572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pt-BR" altLang="pt-BR" sz="1800"/>
                  <a:t>Pitch</a:t>
                </a:r>
              </a:p>
            </p:txBody>
          </p:sp>
        </p:grp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8BD58337-DCE6-4423-A2E0-E1AC41336C28}"/>
              </a:ext>
            </a:extLst>
          </p:cNvPr>
          <p:cNvGrpSpPr/>
          <p:nvPr/>
        </p:nvGrpSpPr>
        <p:grpSpPr>
          <a:xfrm>
            <a:off x="2048264" y="1306514"/>
            <a:ext cx="3476625" cy="5049837"/>
            <a:chOff x="371389" y="1267038"/>
            <a:chExt cx="3476625" cy="5049837"/>
          </a:xfrm>
        </p:grpSpPr>
        <p:pic>
          <p:nvPicPr>
            <p:cNvPr id="18" name="Picture 2" descr="Resultado de imagem para smartphone">
              <a:extLst>
                <a:ext uri="{FF2B5EF4-FFF2-40B4-BE49-F238E27FC236}">
                  <a16:creationId xmlns:a16="http://schemas.microsoft.com/office/drawing/2014/main" id="{C60E9273-5D4F-41E8-A416-C3718D9A20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293" t="7452" r="31293" b="7452"/>
            <a:stretch>
              <a:fillRect/>
            </a:stretch>
          </p:blipFill>
          <p:spPr bwMode="auto">
            <a:xfrm>
              <a:off x="371389" y="1267038"/>
              <a:ext cx="3476625" cy="50498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" name="Imagem 16" descr="Uma imagem contendo captura de tela&#10;&#10;Descrição gerada automaticamente">
              <a:extLst>
                <a:ext uri="{FF2B5EF4-FFF2-40B4-BE49-F238E27FC236}">
                  <a16:creationId xmlns:a16="http://schemas.microsoft.com/office/drawing/2014/main" id="{BC5143A2-0432-4BA4-AA05-8A2DE1A261E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6978" y="1700808"/>
              <a:ext cx="2470775" cy="4222394"/>
            </a:xfrm>
            <a:prstGeom prst="rect">
              <a:avLst/>
            </a:prstGeom>
          </p:spPr>
        </p:pic>
      </p:grpSp>
      <p:sp>
        <p:nvSpPr>
          <p:cNvPr id="20" name="Seta: para a Direita 19">
            <a:extLst>
              <a:ext uri="{FF2B5EF4-FFF2-40B4-BE49-F238E27FC236}">
                <a16:creationId xmlns:a16="http://schemas.microsoft.com/office/drawing/2014/main" id="{72DBF454-248C-4E64-867A-42F0C5715DAA}"/>
              </a:ext>
            </a:extLst>
          </p:cNvPr>
          <p:cNvSpPr/>
          <p:nvPr/>
        </p:nvSpPr>
        <p:spPr>
          <a:xfrm>
            <a:off x="5807968" y="3359909"/>
            <a:ext cx="1296144" cy="864096"/>
          </a:xfrm>
          <a:prstGeom prst="rightArrow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983034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24</a:t>
            </a:fld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altLang="pt-BR" sz="2400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Setup</a:t>
            </a:r>
          </a:p>
        </p:txBody>
      </p:sp>
      <p:pic>
        <p:nvPicPr>
          <p:cNvPr id="6" name="Imagem 3" descr="Uma imagem contendo interior, parede, mesa, prateleira&#10;&#10;Descrição gerada automaticament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77"/>
          <a:stretch>
            <a:fillRect/>
          </a:stretch>
        </p:blipFill>
        <p:spPr bwMode="auto">
          <a:xfrm>
            <a:off x="1199456" y="1340768"/>
            <a:ext cx="9846342" cy="49491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492569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25</a:t>
            </a:fld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Testes:</a:t>
            </a:r>
            <a:r>
              <a:rPr lang="pt-BR" sz="2400" b="1" i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altLang="pt-B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Coleta de pontos</a:t>
            </a:r>
          </a:p>
        </p:txBody>
      </p:sp>
      <p:pic>
        <p:nvPicPr>
          <p:cNvPr id="2" name="final_5d2b78261cc8d10014d5151f_540954">
            <a:hlinkClick r:id="" action="ppaction://media"/>
            <a:extLst>
              <a:ext uri="{FF2B5EF4-FFF2-40B4-BE49-F238E27FC236}">
                <a16:creationId xmlns:a16="http://schemas.microsoft.com/office/drawing/2014/main" id="{8EBAC0FB-83D3-4099-B5A5-1F9107D28B5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42" y="1097142"/>
            <a:ext cx="10241525" cy="5760858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1045EC24-BE68-42C1-B707-EE92F37C75D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1320"/>
          <a:stretch/>
        </p:blipFill>
        <p:spPr>
          <a:xfrm>
            <a:off x="10241483" y="-13927"/>
            <a:ext cx="1972117" cy="1906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210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1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26</a:t>
            </a:fld>
            <a:endParaRPr lang="pt-BR" dirty="0"/>
          </a:p>
        </p:txBody>
      </p:sp>
      <p:pic>
        <p:nvPicPr>
          <p:cNvPr id="5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9496" y="1201287"/>
            <a:ext cx="9090172" cy="5155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CaixaDeTexto 6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Testes:</a:t>
            </a:r>
            <a:r>
              <a:rPr lang="pt-BR" sz="2400" b="1" i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altLang="pt-B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Coleta de pontos</a:t>
            </a:r>
          </a:p>
        </p:txBody>
      </p:sp>
    </p:spTree>
    <p:extLst>
      <p:ext uri="{BB962C8B-B14F-4D97-AF65-F5344CB8AC3E}">
        <p14:creationId xmlns:p14="http://schemas.microsoft.com/office/powerpoint/2010/main" val="3351105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27</a:t>
            </a:fld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altLang="pt-B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Teste 1: Objetivos</a:t>
            </a:r>
          </a:p>
        </p:txBody>
      </p:sp>
      <p:sp>
        <p:nvSpPr>
          <p:cNvPr id="5" name="CaixaDeTexto 6"/>
          <p:cNvSpPr txBox="1">
            <a:spLocks noChangeArrowheads="1"/>
          </p:cNvSpPr>
          <p:nvPr/>
        </p:nvSpPr>
        <p:spPr bwMode="auto">
          <a:xfrm>
            <a:off x="384175" y="1179513"/>
            <a:ext cx="1142365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pt-BR" altLang="pt-BR" sz="2400" dirty="0"/>
              <a:t>Validar se uma rota gerada entre dois pontos evita colisão.</a:t>
            </a:r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pt-BR" altLang="pt-BR" sz="2400" dirty="0"/>
              <a:t>Verificar se a orientação inicial e final de uma rota gerada entre dois pontos é próxima às da coleta de pontos.</a:t>
            </a:r>
          </a:p>
        </p:txBody>
      </p:sp>
    </p:spTree>
    <p:extLst>
      <p:ext uri="{BB962C8B-B14F-4D97-AF65-F5344CB8AC3E}">
        <p14:creationId xmlns:p14="http://schemas.microsoft.com/office/powerpoint/2010/main" val="19369993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28</a:t>
            </a:fld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altLang="pt-B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Teste 1: Desvio de obstáculos</a:t>
            </a:r>
          </a:p>
        </p:txBody>
      </p:sp>
      <p:pic>
        <p:nvPicPr>
          <p:cNvPr id="4" name="Imagem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9350" y="0"/>
            <a:ext cx="2152650" cy="2063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teste_Pequeno">
            <a:hlinkClick r:id="" action="ppaction://media"/>
            <a:extLst>
              <a:ext uri="{FF2B5EF4-FFF2-40B4-BE49-F238E27FC236}">
                <a16:creationId xmlns:a16="http://schemas.microsoft.com/office/drawing/2014/main" id="{856DB7D0-839B-4825-8AE6-1D1867DBFF4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1124744"/>
            <a:ext cx="10039350" cy="5647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498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52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29</a:t>
            </a:fld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altLang="pt-B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Teste 1: Orientação</a:t>
            </a:r>
          </a:p>
        </p:txBody>
      </p:sp>
      <p:pic>
        <p:nvPicPr>
          <p:cNvPr id="4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395" y="1268760"/>
            <a:ext cx="11027210" cy="48965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293471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3</a:t>
            </a:fld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Introdução: </a:t>
            </a:r>
            <a:r>
              <a:rPr lang="pt-BR" sz="2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Projeto</a:t>
            </a:r>
          </a:p>
        </p:txBody>
      </p:sp>
      <p:sp>
        <p:nvSpPr>
          <p:cNvPr id="15" name="CaixaDeTexto 1"/>
          <p:cNvSpPr txBox="1">
            <a:spLocks noChangeArrowheads="1"/>
          </p:cNvSpPr>
          <p:nvPr/>
        </p:nvSpPr>
        <p:spPr bwMode="auto">
          <a:xfrm>
            <a:off x="384175" y="1179513"/>
            <a:ext cx="1142365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pt-BR" altLang="pt-BR" sz="2400" dirty="0"/>
              <a:t>Contratado: Fundação CERTI.</a:t>
            </a:r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pt-BR" altLang="pt-BR" sz="2400" dirty="0"/>
              <a:t>Contratante: Companhia Paranaense de Energia (COPEL).</a:t>
            </a:r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pt-BR" altLang="pt-BR" sz="2400" dirty="0"/>
              <a:t>Módulo experimental do projeto contratado.</a:t>
            </a:r>
          </a:p>
        </p:txBody>
      </p:sp>
      <p:pic>
        <p:nvPicPr>
          <p:cNvPr id="1026" name="Picture 2" descr="Resultado de imagem para fundaÃ§Ã£o certi">
            <a:extLst>
              <a:ext uri="{FF2B5EF4-FFF2-40B4-BE49-F238E27FC236}">
                <a16:creationId xmlns:a16="http://schemas.microsoft.com/office/drawing/2014/main" id="{EF203338-A78D-49C5-BD27-DCF474E13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7952" y="2365417"/>
            <a:ext cx="5436096" cy="4077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02662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30</a:t>
            </a:fld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altLang="pt-B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Teste 2: Objetivos</a:t>
            </a:r>
          </a:p>
        </p:txBody>
      </p:sp>
      <p:sp>
        <p:nvSpPr>
          <p:cNvPr id="6" name="CaixaDeTexto 5"/>
          <p:cNvSpPr txBox="1">
            <a:spLocks noChangeArrowheads="1"/>
          </p:cNvSpPr>
          <p:nvPr/>
        </p:nvSpPr>
        <p:spPr bwMode="auto">
          <a:xfrm>
            <a:off x="384175" y="1179513"/>
            <a:ext cx="11423650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pt-BR" altLang="pt-BR" sz="2400"/>
              <a:t>Verificar a execução completa de uma rota de inspeção.</a:t>
            </a:r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pt-BR" altLang="pt-BR" sz="2400"/>
              <a:t>Verificar se a decisão da lógica adaptativa é respeitada ao longo da execução da rota.</a:t>
            </a:r>
          </a:p>
        </p:txBody>
      </p:sp>
    </p:spTree>
    <p:extLst>
      <p:ext uri="{BB962C8B-B14F-4D97-AF65-F5344CB8AC3E}">
        <p14:creationId xmlns:p14="http://schemas.microsoft.com/office/powerpoint/2010/main" val="15040058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31</a:t>
            </a:fld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altLang="pt-B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Teste 2: Sem adaptação</a:t>
            </a:r>
          </a:p>
        </p:txBody>
      </p:sp>
      <p:pic>
        <p:nvPicPr>
          <p:cNvPr id="4" name="Imagem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1575" y="0"/>
            <a:ext cx="2130425" cy="2043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sem_adaptacao">
            <a:hlinkClick r:id="" action="ppaction://media"/>
            <a:extLst>
              <a:ext uri="{FF2B5EF4-FFF2-40B4-BE49-F238E27FC236}">
                <a16:creationId xmlns:a16="http://schemas.microsoft.com/office/drawing/2014/main" id="{35C7C9E8-1252-4710-9D40-C7CF08598E5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1124743"/>
            <a:ext cx="10200456" cy="5737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498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44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32</a:t>
            </a:fld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altLang="pt-B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Teste 2: Com adaptação</a:t>
            </a:r>
          </a:p>
        </p:txBody>
      </p:sp>
      <p:pic>
        <p:nvPicPr>
          <p:cNvPr id="5" name="Imagem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5700" y="0"/>
            <a:ext cx="2146300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com_adaptacao">
            <a:hlinkClick r:id="" action="ppaction://media"/>
            <a:extLst>
              <a:ext uri="{FF2B5EF4-FFF2-40B4-BE49-F238E27FC236}">
                <a16:creationId xmlns:a16="http://schemas.microsoft.com/office/drawing/2014/main" id="{76769EF5-33BA-4DF2-AB25-64F8E9F2006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1" y="1124744"/>
            <a:ext cx="10192455" cy="5733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219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45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33</a:t>
            </a:fld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altLang="pt-B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Teste 3: Objetivos</a:t>
            </a:r>
          </a:p>
        </p:txBody>
      </p:sp>
      <p:sp>
        <p:nvSpPr>
          <p:cNvPr id="6" name="CaixaDeTexto 7"/>
          <p:cNvSpPr txBox="1">
            <a:spLocks noChangeArrowheads="1"/>
          </p:cNvSpPr>
          <p:nvPr/>
        </p:nvSpPr>
        <p:spPr bwMode="auto">
          <a:xfrm>
            <a:off x="384175" y="1179513"/>
            <a:ext cx="11423650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pt-BR" altLang="pt-BR" sz="2400"/>
              <a:t>Validar se os pontos inicial e final não-filtrados estão inclusos no resultado do filtro.</a:t>
            </a:r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pt-BR" altLang="pt-BR" sz="2400"/>
              <a:t>Validar se os pontos filtrados possuem distância ponto a ponto de no mínimo 0,5 m.</a:t>
            </a:r>
          </a:p>
        </p:txBody>
      </p:sp>
    </p:spTree>
    <p:extLst>
      <p:ext uri="{BB962C8B-B14F-4D97-AF65-F5344CB8AC3E}">
        <p14:creationId xmlns:p14="http://schemas.microsoft.com/office/powerpoint/2010/main" val="8994055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34</a:t>
            </a:fld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altLang="pt-B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Teste 3: Distancias entre pontos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8B8C673-253D-42EA-B3A9-926C0BB64F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978" y="1554407"/>
            <a:ext cx="11182044" cy="5184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7659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35</a:t>
            </a:fld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altLang="pt-B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Teste 3: Pontos selecionados</a:t>
            </a:r>
          </a:p>
        </p:txBody>
      </p:sp>
      <p:pic>
        <p:nvPicPr>
          <p:cNvPr id="5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1584" y="1560391"/>
            <a:ext cx="7467600" cy="4772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251301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36</a:t>
            </a:fld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altLang="pt-B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Teste 4: Objetivos</a:t>
            </a:r>
          </a:p>
        </p:txBody>
      </p:sp>
      <p:sp>
        <p:nvSpPr>
          <p:cNvPr id="5" name="CaixaDeTexto 5"/>
          <p:cNvSpPr txBox="1">
            <a:spLocks noChangeArrowheads="1"/>
          </p:cNvSpPr>
          <p:nvPr/>
        </p:nvSpPr>
        <p:spPr bwMode="auto">
          <a:xfrm>
            <a:off x="384175" y="1179513"/>
            <a:ext cx="11423650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pt-BR" altLang="pt-BR" sz="2400"/>
              <a:t>Validar visualmente se os pontos de coleta cartesianos são corretamente convertidos para coordenadas GPS.</a:t>
            </a:r>
          </a:p>
        </p:txBody>
      </p:sp>
    </p:spTree>
    <p:extLst>
      <p:ext uri="{BB962C8B-B14F-4D97-AF65-F5344CB8AC3E}">
        <p14:creationId xmlns:p14="http://schemas.microsoft.com/office/powerpoint/2010/main" val="286470453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37</a:t>
            </a:fld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altLang="pt-B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Teste 4: Referência</a:t>
            </a:r>
          </a:p>
        </p:txBody>
      </p:sp>
      <p:pic>
        <p:nvPicPr>
          <p:cNvPr id="5" name="Imagem 3" descr="Google Maps - Google Chrom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9" t="12549" r="1341" b="3189"/>
          <a:stretch>
            <a:fillRect/>
          </a:stretch>
        </p:blipFill>
        <p:spPr bwMode="auto">
          <a:xfrm>
            <a:off x="2837240" y="1302843"/>
            <a:ext cx="6517520" cy="52360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9236994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38</a:t>
            </a:fld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altLang="pt-B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Teste 4: Pontos convertidos</a:t>
            </a:r>
          </a:p>
        </p:txBody>
      </p:sp>
      <p:pic>
        <p:nvPicPr>
          <p:cNvPr id="5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9776" y="1412776"/>
            <a:ext cx="4019550" cy="4811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9212267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39</a:t>
            </a:fld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altLang="pt-B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Teste 5: Objetivos</a:t>
            </a:r>
          </a:p>
        </p:txBody>
      </p:sp>
      <p:sp>
        <p:nvSpPr>
          <p:cNvPr id="5" name="CaixaDeTexto 5"/>
          <p:cNvSpPr txBox="1">
            <a:spLocks noChangeArrowheads="1"/>
          </p:cNvSpPr>
          <p:nvPr/>
        </p:nvSpPr>
        <p:spPr bwMode="auto">
          <a:xfrm>
            <a:off x="384175" y="1179513"/>
            <a:ext cx="11423650" cy="1570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pt-BR" altLang="pt-BR" sz="2400" dirty="0"/>
              <a:t>Verificar as distâncias de posicionamento horizontal e vertical entre o VANT simulado no gerenciador de voo e os pontos de coleta comandados.</a:t>
            </a:r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pt-BR" altLang="pt-BR" sz="2400"/>
              <a:t>Avaliar visualmente a execução completa da rota no VANT simulado no gerenciador de voo.</a:t>
            </a:r>
          </a:p>
        </p:txBody>
      </p:sp>
    </p:spTree>
    <p:extLst>
      <p:ext uri="{BB962C8B-B14F-4D97-AF65-F5344CB8AC3E}">
        <p14:creationId xmlns:p14="http://schemas.microsoft.com/office/powerpoint/2010/main" val="35042103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5D9FC0D9-77F4-473E-89A2-981588401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F0F4F-94E1-41E2-B225-F69A48EEE780}" type="slidenum">
              <a:rPr lang="pt-BR" smtClean="0"/>
              <a:t>4</a:t>
            </a:fld>
            <a:endParaRPr lang="pt-BR"/>
          </a:p>
        </p:txBody>
      </p:sp>
      <p:pic>
        <p:nvPicPr>
          <p:cNvPr id="5" name="Picture 4" descr="Resultado de imagem para termografia equipamentos subestacao">
            <a:extLst>
              <a:ext uri="{FF2B5EF4-FFF2-40B4-BE49-F238E27FC236}">
                <a16:creationId xmlns:a16="http://schemas.microsoft.com/office/drawing/2014/main" id="{DE8D67CC-0894-4BE1-BA6C-722B66937B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92001" cy="6957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769480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40</a:t>
            </a:fld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altLang="pt-B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Teste 5: Execução no VANT</a:t>
            </a:r>
          </a:p>
        </p:txBody>
      </p:sp>
      <p:sp>
        <p:nvSpPr>
          <p:cNvPr id="6" name="CaixaDeTexto 2"/>
          <p:cNvSpPr txBox="1">
            <a:spLocks noChangeArrowheads="1"/>
          </p:cNvSpPr>
          <p:nvPr/>
        </p:nvSpPr>
        <p:spPr bwMode="auto">
          <a:xfrm flipH="1">
            <a:off x="4481513" y="3244850"/>
            <a:ext cx="44831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pt-BR" altLang="pt-BR" sz="1800">
                <a:cs typeface="Arial" panose="020B0604020202020204" pitchFamily="34" charset="0"/>
              </a:rPr>
              <a:t>1. Vídeo do RVIz + simulador no Android</a:t>
            </a:r>
          </a:p>
        </p:txBody>
      </p:sp>
    </p:spTree>
    <p:extLst>
      <p:ext uri="{BB962C8B-B14F-4D97-AF65-F5344CB8AC3E}">
        <p14:creationId xmlns:p14="http://schemas.microsoft.com/office/powerpoint/2010/main" val="375283117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41</a:t>
            </a:fld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altLang="pt-B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Teste 5: Pontos de coleta</a:t>
            </a:r>
          </a:p>
        </p:txBody>
      </p:sp>
      <p:pic>
        <p:nvPicPr>
          <p:cNvPr id="6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3753" y="1327312"/>
            <a:ext cx="4464494" cy="55131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7551168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42</a:t>
            </a:fld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altLang="pt-B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Teste 5: Erro</a:t>
            </a:r>
          </a:p>
        </p:txBody>
      </p:sp>
      <p:pic>
        <p:nvPicPr>
          <p:cNvPr id="5" name="Imagem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163" y="1935163"/>
            <a:ext cx="11388725" cy="2738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4211200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43</a:t>
            </a:fld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pPr>
              <a:spcBef>
                <a:spcPct val="0"/>
              </a:spcBef>
            </a:pPr>
            <a:r>
              <a:rPr lang="pt-BR" altLang="pt-B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Teste 5: Rota completa</a:t>
            </a:r>
          </a:p>
        </p:txBody>
      </p:sp>
      <p:pic>
        <p:nvPicPr>
          <p:cNvPr id="6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5563" y="1268760"/>
            <a:ext cx="5871816" cy="51521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8529022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44</a:t>
            </a:fld>
            <a:endParaRPr lang="pt-BR" dirty="0"/>
          </a:p>
        </p:txBody>
      </p:sp>
      <p:sp>
        <p:nvSpPr>
          <p:cNvPr id="5" name="AutoShape 6" descr="Resultado de imagem para visualsfm logo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10" descr="Resultado de imagem para adobe after effects logo"/>
          <p:cNvSpPr>
            <a:spLocks noChangeAspect="1" noChangeArrowheads="1"/>
          </p:cNvSpPr>
          <p:nvPr/>
        </p:nvSpPr>
        <p:spPr bwMode="auto">
          <a:xfrm>
            <a:off x="18319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8" name="AutoShape 12" descr="Resultado de imagem para adobe after effects logo"/>
          <p:cNvSpPr>
            <a:spLocks noChangeAspect="1" noChangeArrowheads="1"/>
          </p:cNvSpPr>
          <p:nvPr/>
        </p:nvSpPr>
        <p:spPr bwMode="auto">
          <a:xfrm>
            <a:off x="1984375" y="1603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9" name="AutoShape 14" descr="Resultado de imagem para adobe after effects logo"/>
          <p:cNvSpPr>
            <a:spLocks noChangeAspect="1" noChangeArrowheads="1"/>
          </p:cNvSpPr>
          <p:nvPr/>
        </p:nvSpPr>
        <p:spPr bwMode="auto">
          <a:xfrm>
            <a:off x="2136775" y="3127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31" name="AutoShape 16" descr="Resultado de imagem para adobe after effects logo"/>
          <p:cNvSpPr>
            <a:spLocks noChangeAspect="1" noChangeArrowheads="1"/>
          </p:cNvSpPr>
          <p:nvPr/>
        </p:nvSpPr>
        <p:spPr bwMode="auto">
          <a:xfrm>
            <a:off x="2289175" y="4651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2" descr="Imagem relacionada"/>
          <p:cNvSpPr>
            <a:spLocks noChangeAspect="1" noChangeArrowheads="1"/>
          </p:cNvSpPr>
          <p:nvPr/>
        </p:nvSpPr>
        <p:spPr bwMode="auto">
          <a:xfrm>
            <a:off x="2441575" y="6175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6" name="CaixaDeTexto 55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Conclusões</a:t>
            </a:r>
          </a:p>
        </p:txBody>
      </p:sp>
      <p:sp>
        <p:nvSpPr>
          <p:cNvPr id="12" name="CaixaDeTexto 5"/>
          <p:cNvSpPr txBox="1">
            <a:spLocks noChangeArrowheads="1"/>
          </p:cNvSpPr>
          <p:nvPr/>
        </p:nvSpPr>
        <p:spPr bwMode="auto">
          <a:xfrm>
            <a:off x="384175" y="1179513"/>
            <a:ext cx="11423650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pt-BR" altLang="pt-BR" sz="2400" dirty="0"/>
              <a:t>Resultados satisfatórios quanto a geração e execução de rotas para o VANT esperado</a:t>
            </a:r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pt-BR" altLang="pt-BR" sz="2400" dirty="0"/>
              <a:t>Limite de 0,5 m nas missões do VANT</a:t>
            </a:r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pt-BR" altLang="pt-BR" sz="2400" dirty="0"/>
              <a:t>Erro de posição devido a conversão entre UTM e WGS84</a:t>
            </a:r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pt-BR" altLang="pt-BR" sz="2400" dirty="0"/>
              <a:t>ROS e integração</a:t>
            </a:r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pt-BR" altLang="pt-BR" sz="2400" dirty="0"/>
              <a:t>Potencialidades para outras aplicações</a:t>
            </a:r>
          </a:p>
        </p:txBody>
      </p:sp>
    </p:spTree>
    <p:extLst>
      <p:ext uri="{BB962C8B-B14F-4D97-AF65-F5344CB8AC3E}">
        <p14:creationId xmlns:p14="http://schemas.microsoft.com/office/powerpoint/2010/main" val="194816709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45</a:t>
            </a:fld>
            <a:endParaRPr lang="pt-BR" dirty="0"/>
          </a:p>
        </p:txBody>
      </p:sp>
      <p:sp>
        <p:nvSpPr>
          <p:cNvPr id="5" name="AutoShape 6" descr="Resultado de imagem para visualsfm logo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10" descr="Resultado de imagem para adobe after effects logo"/>
          <p:cNvSpPr>
            <a:spLocks noChangeAspect="1" noChangeArrowheads="1"/>
          </p:cNvSpPr>
          <p:nvPr/>
        </p:nvSpPr>
        <p:spPr bwMode="auto">
          <a:xfrm>
            <a:off x="18319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8" name="AutoShape 12" descr="Resultado de imagem para adobe after effects logo"/>
          <p:cNvSpPr>
            <a:spLocks noChangeAspect="1" noChangeArrowheads="1"/>
          </p:cNvSpPr>
          <p:nvPr/>
        </p:nvSpPr>
        <p:spPr bwMode="auto">
          <a:xfrm>
            <a:off x="1984375" y="1603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9" name="AutoShape 14" descr="Resultado de imagem para adobe after effects logo"/>
          <p:cNvSpPr>
            <a:spLocks noChangeAspect="1" noChangeArrowheads="1"/>
          </p:cNvSpPr>
          <p:nvPr/>
        </p:nvSpPr>
        <p:spPr bwMode="auto">
          <a:xfrm>
            <a:off x="2136775" y="3127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31" name="AutoShape 16" descr="Resultado de imagem para adobe after effects logo"/>
          <p:cNvSpPr>
            <a:spLocks noChangeAspect="1" noChangeArrowheads="1"/>
          </p:cNvSpPr>
          <p:nvPr/>
        </p:nvSpPr>
        <p:spPr bwMode="auto">
          <a:xfrm>
            <a:off x="2289175" y="4651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2" descr="Imagem relacionada"/>
          <p:cNvSpPr>
            <a:spLocks noChangeAspect="1" noChangeArrowheads="1"/>
          </p:cNvSpPr>
          <p:nvPr/>
        </p:nvSpPr>
        <p:spPr bwMode="auto">
          <a:xfrm>
            <a:off x="2441575" y="6175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6" name="CaixaDeTexto 55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Trabalhos futuros</a:t>
            </a:r>
          </a:p>
        </p:txBody>
      </p:sp>
      <p:sp>
        <p:nvSpPr>
          <p:cNvPr id="15" name="CaixaDeTexto 6"/>
          <p:cNvSpPr txBox="1">
            <a:spLocks noChangeArrowheads="1"/>
          </p:cNvSpPr>
          <p:nvPr/>
        </p:nvSpPr>
        <p:spPr bwMode="auto">
          <a:xfrm>
            <a:off x="384175" y="1179513"/>
            <a:ext cx="11423650" cy="4894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pt-BR" altLang="pt-BR" sz="2400" dirty="0"/>
              <a:t>Testar o sistema gerenciador de rotas em ambiente real.</a:t>
            </a:r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pt-BR" altLang="pt-BR" sz="2400" dirty="0"/>
              <a:t>Implementar a atualização do mapa de obstáculo durante a execução com o uso de uma câmera.</a:t>
            </a:r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pt-BR" altLang="pt-BR" sz="2400" dirty="0"/>
              <a:t>Implementar a atualização do VANT simulado na estação de trabalho com coordenadas reais.</a:t>
            </a:r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pt-BR" altLang="pt-BR" sz="2400" dirty="0"/>
              <a:t>Implementar o controle de posição por meio de ângulos de orientação dos eixos espaciais, ao invés de utilizar missões com coordenadas geométricas.</a:t>
            </a:r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pt-BR" altLang="pt-BR" sz="2400" dirty="0"/>
              <a:t>Implantação de um sistema de coordenadas local (iGPS)</a:t>
            </a:r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pt-BR" altLang="pt-BR" sz="2400" dirty="0"/>
              <a:t>Implementar um algoritmo de </a:t>
            </a:r>
            <a:r>
              <a:rPr lang="pt-BR" altLang="pt-BR" sz="2400" i="1" dirty="0"/>
              <a:t>motion planning </a:t>
            </a:r>
            <a:r>
              <a:rPr lang="pt-BR" altLang="pt-BR" sz="2400" dirty="0"/>
              <a:t>que possui parâmetros de distância mínima entre pontos configurável.</a:t>
            </a:r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pt-BR" altLang="pt-BR" sz="2400" dirty="0"/>
              <a:t>Implementar a automação do processo de criação de </a:t>
            </a:r>
            <a:r>
              <a:rPr lang="pt-BR" altLang="pt-BR" sz="2400" i="1" dirty="0"/>
              <a:t>Octomaps</a:t>
            </a:r>
            <a:endParaRPr lang="pt-BR" altLang="pt-BR" sz="2400" dirty="0"/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pt-BR" altLang="pt-BR" sz="2400" dirty="0"/>
              <a:t>Implementar o controle do </a:t>
            </a:r>
            <a:r>
              <a:rPr lang="pt-BR" altLang="pt-BR" sz="2400" i="1" dirty="0" err="1"/>
              <a:t>Gimbal</a:t>
            </a:r>
            <a:r>
              <a:rPr lang="pt-BR" altLang="pt-BR" sz="2400" i="1" dirty="0"/>
              <a:t> </a:t>
            </a:r>
            <a:r>
              <a:rPr lang="pt-BR" altLang="pt-BR" sz="2400" dirty="0"/>
              <a:t>para obtenção de ângulos diferentes na mesma posição, sem precisar deslocar o VANT.</a:t>
            </a:r>
          </a:p>
        </p:txBody>
      </p:sp>
    </p:spTree>
    <p:extLst>
      <p:ext uri="{BB962C8B-B14F-4D97-AF65-F5344CB8AC3E}">
        <p14:creationId xmlns:p14="http://schemas.microsoft.com/office/powerpoint/2010/main" val="159910480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46</a:t>
            </a:fld>
            <a:endParaRPr lang="pt-BR" dirty="0"/>
          </a:p>
        </p:txBody>
      </p:sp>
      <p:sp>
        <p:nvSpPr>
          <p:cNvPr id="5" name="AutoShape 6" descr="Resultado de imagem para visualsfm logo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10" descr="Resultado de imagem para adobe after effects logo"/>
          <p:cNvSpPr>
            <a:spLocks noChangeAspect="1" noChangeArrowheads="1"/>
          </p:cNvSpPr>
          <p:nvPr/>
        </p:nvSpPr>
        <p:spPr bwMode="auto">
          <a:xfrm>
            <a:off x="18319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8" name="AutoShape 12" descr="Resultado de imagem para adobe after effects logo"/>
          <p:cNvSpPr>
            <a:spLocks noChangeAspect="1" noChangeArrowheads="1"/>
          </p:cNvSpPr>
          <p:nvPr/>
        </p:nvSpPr>
        <p:spPr bwMode="auto">
          <a:xfrm>
            <a:off x="1984375" y="1603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9" name="AutoShape 14" descr="Resultado de imagem para adobe after effects logo"/>
          <p:cNvSpPr>
            <a:spLocks noChangeAspect="1" noChangeArrowheads="1"/>
          </p:cNvSpPr>
          <p:nvPr/>
        </p:nvSpPr>
        <p:spPr bwMode="auto">
          <a:xfrm>
            <a:off x="2136775" y="3127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31" name="AutoShape 16" descr="Resultado de imagem para adobe after effects logo"/>
          <p:cNvSpPr>
            <a:spLocks noChangeAspect="1" noChangeArrowheads="1"/>
          </p:cNvSpPr>
          <p:nvPr/>
        </p:nvSpPr>
        <p:spPr bwMode="auto">
          <a:xfrm>
            <a:off x="2289175" y="4651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2" descr="Imagem relacionada"/>
          <p:cNvSpPr>
            <a:spLocks noChangeAspect="1" noChangeArrowheads="1"/>
          </p:cNvSpPr>
          <p:nvPr/>
        </p:nvSpPr>
        <p:spPr bwMode="auto">
          <a:xfrm>
            <a:off x="2441575" y="6175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6" name="CaixaDeTexto 55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Agradecimentos</a:t>
            </a:r>
          </a:p>
        </p:txBody>
      </p:sp>
      <p:sp>
        <p:nvSpPr>
          <p:cNvPr id="2" name="CaixaDeTexto 1"/>
          <p:cNvSpPr txBox="1"/>
          <p:nvPr/>
        </p:nvSpPr>
        <p:spPr>
          <a:xfrm>
            <a:off x="1841170" y="3284984"/>
            <a:ext cx="5832648" cy="93610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pt-BR" sz="5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Obrigado!</a:t>
            </a:r>
          </a:p>
        </p:txBody>
      </p:sp>
    </p:spTree>
    <p:extLst>
      <p:ext uri="{BB962C8B-B14F-4D97-AF65-F5344CB8AC3E}">
        <p14:creationId xmlns:p14="http://schemas.microsoft.com/office/powerpoint/2010/main" val="2677611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tângulo 6"/>
          <p:cNvSpPr/>
          <p:nvPr/>
        </p:nvSpPr>
        <p:spPr>
          <a:xfrm>
            <a:off x="1127448" y="-2162"/>
            <a:ext cx="11064552" cy="6860162"/>
          </a:xfrm>
          <a:custGeom>
            <a:avLst/>
            <a:gdLst>
              <a:gd name="connsiteX0" fmla="*/ 0 w 9144000"/>
              <a:gd name="connsiteY0" fmla="*/ 0 h 4871523"/>
              <a:gd name="connsiteX1" fmla="*/ 9144000 w 9144000"/>
              <a:gd name="connsiteY1" fmla="*/ 0 h 4871523"/>
              <a:gd name="connsiteX2" fmla="*/ 9144000 w 9144000"/>
              <a:gd name="connsiteY2" fmla="*/ 4871523 h 4871523"/>
              <a:gd name="connsiteX3" fmla="*/ 0 w 9144000"/>
              <a:gd name="connsiteY3" fmla="*/ 4871523 h 4871523"/>
              <a:gd name="connsiteX4" fmla="*/ 0 w 9144000"/>
              <a:gd name="connsiteY4" fmla="*/ 0 h 4871523"/>
              <a:gd name="connsiteX0" fmla="*/ 5717060 w 9144000"/>
              <a:gd name="connsiteY0" fmla="*/ 3113903 h 4871523"/>
              <a:gd name="connsiteX1" fmla="*/ 9144000 w 9144000"/>
              <a:gd name="connsiteY1" fmla="*/ 0 h 4871523"/>
              <a:gd name="connsiteX2" fmla="*/ 9144000 w 9144000"/>
              <a:gd name="connsiteY2" fmla="*/ 4871523 h 4871523"/>
              <a:gd name="connsiteX3" fmla="*/ 0 w 9144000"/>
              <a:gd name="connsiteY3" fmla="*/ 4871523 h 4871523"/>
              <a:gd name="connsiteX4" fmla="*/ 5717060 w 9144000"/>
              <a:gd name="connsiteY4" fmla="*/ 3113903 h 4871523"/>
              <a:gd name="connsiteX0" fmla="*/ 5717060 w 9144000"/>
              <a:gd name="connsiteY0" fmla="*/ 3113903 h 4871523"/>
              <a:gd name="connsiteX1" fmla="*/ 7661189 w 9144000"/>
              <a:gd name="connsiteY1" fmla="*/ 1322771 h 4871523"/>
              <a:gd name="connsiteX2" fmla="*/ 9144000 w 9144000"/>
              <a:gd name="connsiteY2" fmla="*/ 0 h 4871523"/>
              <a:gd name="connsiteX3" fmla="*/ 9144000 w 9144000"/>
              <a:gd name="connsiteY3" fmla="*/ 4871523 h 4871523"/>
              <a:gd name="connsiteX4" fmla="*/ 0 w 9144000"/>
              <a:gd name="connsiteY4" fmla="*/ 4871523 h 4871523"/>
              <a:gd name="connsiteX5" fmla="*/ 5717060 w 9144000"/>
              <a:gd name="connsiteY5" fmla="*/ 3113903 h 4871523"/>
              <a:gd name="connsiteX0" fmla="*/ 5717060 w 9144000"/>
              <a:gd name="connsiteY0" fmla="*/ 3113903 h 4871523"/>
              <a:gd name="connsiteX1" fmla="*/ 7092778 w 9144000"/>
              <a:gd name="connsiteY1" fmla="*/ 12955 h 4871523"/>
              <a:gd name="connsiteX2" fmla="*/ 9144000 w 9144000"/>
              <a:gd name="connsiteY2" fmla="*/ 0 h 4871523"/>
              <a:gd name="connsiteX3" fmla="*/ 9144000 w 9144000"/>
              <a:gd name="connsiteY3" fmla="*/ 4871523 h 4871523"/>
              <a:gd name="connsiteX4" fmla="*/ 0 w 9144000"/>
              <a:gd name="connsiteY4" fmla="*/ 4871523 h 4871523"/>
              <a:gd name="connsiteX5" fmla="*/ 5717060 w 9144000"/>
              <a:gd name="connsiteY5" fmla="*/ 3113903 h 4871523"/>
              <a:gd name="connsiteX0" fmla="*/ 5717060 w 9144000"/>
              <a:gd name="connsiteY0" fmla="*/ 3113903 h 4871523"/>
              <a:gd name="connsiteX1" fmla="*/ 7108018 w 9144000"/>
              <a:gd name="connsiteY1" fmla="*/ 5335 h 4871523"/>
              <a:gd name="connsiteX2" fmla="*/ 9144000 w 9144000"/>
              <a:gd name="connsiteY2" fmla="*/ 0 h 4871523"/>
              <a:gd name="connsiteX3" fmla="*/ 9144000 w 9144000"/>
              <a:gd name="connsiteY3" fmla="*/ 4871523 h 4871523"/>
              <a:gd name="connsiteX4" fmla="*/ 0 w 9144000"/>
              <a:gd name="connsiteY4" fmla="*/ 4871523 h 4871523"/>
              <a:gd name="connsiteX5" fmla="*/ 5717060 w 9144000"/>
              <a:gd name="connsiteY5" fmla="*/ 3113903 h 4871523"/>
              <a:gd name="connsiteX0" fmla="*/ 5717060 w 9144000"/>
              <a:gd name="connsiteY0" fmla="*/ 3119403 h 4877023"/>
              <a:gd name="connsiteX1" fmla="*/ 7115638 w 9144000"/>
              <a:gd name="connsiteY1" fmla="*/ 0 h 4877023"/>
              <a:gd name="connsiteX2" fmla="*/ 9144000 w 9144000"/>
              <a:gd name="connsiteY2" fmla="*/ 5500 h 4877023"/>
              <a:gd name="connsiteX3" fmla="*/ 9144000 w 9144000"/>
              <a:gd name="connsiteY3" fmla="*/ 4877023 h 4877023"/>
              <a:gd name="connsiteX4" fmla="*/ 0 w 9144000"/>
              <a:gd name="connsiteY4" fmla="*/ 4877023 h 4877023"/>
              <a:gd name="connsiteX5" fmla="*/ 5717060 w 9144000"/>
              <a:gd name="connsiteY5" fmla="*/ 3119403 h 4877023"/>
              <a:gd name="connsiteX0" fmla="*/ 5221760 w 9144000"/>
              <a:gd name="connsiteY0" fmla="*/ 2889172 h 4877023"/>
              <a:gd name="connsiteX1" fmla="*/ 7115638 w 9144000"/>
              <a:gd name="connsiteY1" fmla="*/ 0 h 4877023"/>
              <a:gd name="connsiteX2" fmla="*/ 9144000 w 9144000"/>
              <a:gd name="connsiteY2" fmla="*/ 5500 h 4877023"/>
              <a:gd name="connsiteX3" fmla="*/ 9144000 w 9144000"/>
              <a:gd name="connsiteY3" fmla="*/ 4877023 h 4877023"/>
              <a:gd name="connsiteX4" fmla="*/ 0 w 9144000"/>
              <a:gd name="connsiteY4" fmla="*/ 4877023 h 4877023"/>
              <a:gd name="connsiteX5" fmla="*/ 5221760 w 9144000"/>
              <a:gd name="connsiteY5" fmla="*/ 2889172 h 4877023"/>
              <a:gd name="connsiteX0" fmla="*/ 5371322 w 9144000"/>
              <a:gd name="connsiteY0" fmla="*/ 2929801 h 4877023"/>
              <a:gd name="connsiteX1" fmla="*/ 7115638 w 9144000"/>
              <a:gd name="connsiteY1" fmla="*/ 0 h 4877023"/>
              <a:gd name="connsiteX2" fmla="*/ 9144000 w 9144000"/>
              <a:gd name="connsiteY2" fmla="*/ 5500 h 4877023"/>
              <a:gd name="connsiteX3" fmla="*/ 9144000 w 9144000"/>
              <a:gd name="connsiteY3" fmla="*/ 4877023 h 4877023"/>
              <a:gd name="connsiteX4" fmla="*/ 0 w 9144000"/>
              <a:gd name="connsiteY4" fmla="*/ 4877023 h 4877023"/>
              <a:gd name="connsiteX5" fmla="*/ 5371322 w 9144000"/>
              <a:gd name="connsiteY5" fmla="*/ 2929801 h 4877023"/>
              <a:gd name="connsiteX0" fmla="*/ 5001353 w 9144000"/>
              <a:gd name="connsiteY0" fmla="*/ 2814685 h 4877023"/>
              <a:gd name="connsiteX1" fmla="*/ 7115638 w 9144000"/>
              <a:gd name="connsiteY1" fmla="*/ 0 h 4877023"/>
              <a:gd name="connsiteX2" fmla="*/ 9144000 w 9144000"/>
              <a:gd name="connsiteY2" fmla="*/ 5500 h 4877023"/>
              <a:gd name="connsiteX3" fmla="*/ 9144000 w 9144000"/>
              <a:gd name="connsiteY3" fmla="*/ 4877023 h 4877023"/>
              <a:gd name="connsiteX4" fmla="*/ 0 w 9144000"/>
              <a:gd name="connsiteY4" fmla="*/ 4877023 h 4877023"/>
              <a:gd name="connsiteX5" fmla="*/ 5001353 w 9144000"/>
              <a:gd name="connsiteY5" fmla="*/ 2814685 h 48770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44000" h="4877023">
                <a:moveTo>
                  <a:pt x="5001353" y="2814685"/>
                </a:moveTo>
                <a:lnTo>
                  <a:pt x="7115638" y="0"/>
                </a:lnTo>
                <a:lnTo>
                  <a:pt x="9144000" y="5500"/>
                </a:lnTo>
                <a:lnTo>
                  <a:pt x="9144000" y="4877023"/>
                </a:lnTo>
                <a:lnTo>
                  <a:pt x="0" y="4877023"/>
                </a:lnTo>
                <a:lnTo>
                  <a:pt x="5001353" y="2814685"/>
                </a:lnTo>
                <a:close/>
              </a:path>
            </a:pathLst>
          </a:custGeom>
          <a:solidFill>
            <a:schemeClr val="accent3">
              <a:lumMod val="75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2" name="Retângulo 6"/>
          <p:cNvSpPr/>
          <p:nvPr/>
        </p:nvSpPr>
        <p:spPr>
          <a:xfrm>
            <a:off x="1127448" y="-2162"/>
            <a:ext cx="11064552" cy="6860162"/>
          </a:xfrm>
          <a:custGeom>
            <a:avLst/>
            <a:gdLst>
              <a:gd name="connsiteX0" fmla="*/ 0 w 9144000"/>
              <a:gd name="connsiteY0" fmla="*/ 0 h 4871523"/>
              <a:gd name="connsiteX1" fmla="*/ 9144000 w 9144000"/>
              <a:gd name="connsiteY1" fmla="*/ 0 h 4871523"/>
              <a:gd name="connsiteX2" fmla="*/ 9144000 w 9144000"/>
              <a:gd name="connsiteY2" fmla="*/ 4871523 h 4871523"/>
              <a:gd name="connsiteX3" fmla="*/ 0 w 9144000"/>
              <a:gd name="connsiteY3" fmla="*/ 4871523 h 4871523"/>
              <a:gd name="connsiteX4" fmla="*/ 0 w 9144000"/>
              <a:gd name="connsiteY4" fmla="*/ 0 h 4871523"/>
              <a:gd name="connsiteX0" fmla="*/ 5717060 w 9144000"/>
              <a:gd name="connsiteY0" fmla="*/ 3113903 h 4871523"/>
              <a:gd name="connsiteX1" fmla="*/ 9144000 w 9144000"/>
              <a:gd name="connsiteY1" fmla="*/ 0 h 4871523"/>
              <a:gd name="connsiteX2" fmla="*/ 9144000 w 9144000"/>
              <a:gd name="connsiteY2" fmla="*/ 4871523 h 4871523"/>
              <a:gd name="connsiteX3" fmla="*/ 0 w 9144000"/>
              <a:gd name="connsiteY3" fmla="*/ 4871523 h 4871523"/>
              <a:gd name="connsiteX4" fmla="*/ 5717060 w 9144000"/>
              <a:gd name="connsiteY4" fmla="*/ 3113903 h 4871523"/>
              <a:gd name="connsiteX0" fmla="*/ 5717060 w 9144000"/>
              <a:gd name="connsiteY0" fmla="*/ 3113903 h 4871523"/>
              <a:gd name="connsiteX1" fmla="*/ 7661189 w 9144000"/>
              <a:gd name="connsiteY1" fmla="*/ 1322771 h 4871523"/>
              <a:gd name="connsiteX2" fmla="*/ 9144000 w 9144000"/>
              <a:gd name="connsiteY2" fmla="*/ 0 h 4871523"/>
              <a:gd name="connsiteX3" fmla="*/ 9144000 w 9144000"/>
              <a:gd name="connsiteY3" fmla="*/ 4871523 h 4871523"/>
              <a:gd name="connsiteX4" fmla="*/ 0 w 9144000"/>
              <a:gd name="connsiteY4" fmla="*/ 4871523 h 4871523"/>
              <a:gd name="connsiteX5" fmla="*/ 5717060 w 9144000"/>
              <a:gd name="connsiteY5" fmla="*/ 3113903 h 4871523"/>
              <a:gd name="connsiteX0" fmla="*/ 5717060 w 9144000"/>
              <a:gd name="connsiteY0" fmla="*/ 3113903 h 4871523"/>
              <a:gd name="connsiteX1" fmla="*/ 7092778 w 9144000"/>
              <a:gd name="connsiteY1" fmla="*/ 12955 h 4871523"/>
              <a:gd name="connsiteX2" fmla="*/ 9144000 w 9144000"/>
              <a:gd name="connsiteY2" fmla="*/ 0 h 4871523"/>
              <a:gd name="connsiteX3" fmla="*/ 9144000 w 9144000"/>
              <a:gd name="connsiteY3" fmla="*/ 4871523 h 4871523"/>
              <a:gd name="connsiteX4" fmla="*/ 0 w 9144000"/>
              <a:gd name="connsiteY4" fmla="*/ 4871523 h 4871523"/>
              <a:gd name="connsiteX5" fmla="*/ 5717060 w 9144000"/>
              <a:gd name="connsiteY5" fmla="*/ 3113903 h 4871523"/>
              <a:gd name="connsiteX0" fmla="*/ 5717060 w 9144000"/>
              <a:gd name="connsiteY0" fmla="*/ 3113903 h 4871523"/>
              <a:gd name="connsiteX1" fmla="*/ 7108018 w 9144000"/>
              <a:gd name="connsiteY1" fmla="*/ 5335 h 4871523"/>
              <a:gd name="connsiteX2" fmla="*/ 9144000 w 9144000"/>
              <a:gd name="connsiteY2" fmla="*/ 0 h 4871523"/>
              <a:gd name="connsiteX3" fmla="*/ 9144000 w 9144000"/>
              <a:gd name="connsiteY3" fmla="*/ 4871523 h 4871523"/>
              <a:gd name="connsiteX4" fmla="*/ 0 w 9144000"/>
              <a:gd name="connsiteY4" fmla="*/ 4871523 h 4871523"/>
              <a:gd name="connsiteX5" fmla="*/ 5717060 w 9144000"/>
              <a:gd name="connsiteY5" fmla="*/ 3113903 h 4871523"/>
              <a:gd name="connsiteX0" fmla="*/ 5717060 w 9144000"/>
              <a:gd name="connsiteY0" fmla="*/ 3119403 h 4877023"/>
              <a:gd name="connsiteX1" fmla="*/ 7115638 w 9144000"/>
              <a:gd name="connsiteY1" fmla="*/ 0 h 4877023"/>
              <a:gd name="connsiteX2" fmla="*/ 9144000 w 9144000"/>
              <a:gd name="connsiteY2" fmla="*/ 5500 h 4877023"/>
              <a:gd name="connsiteX3" fmla="*/ 9144000 w 9144000"/>
              <a:gd name="connsiteY3" fmla="*/ 4877023 h 4877023"/>
              <a:gd name="connsiteX4" fmla="*/ 0 w 9144000"/>
              <a:gd name="connsiteY4" fmla="*/ 4877023 h 4877023"/>
              <a:gd name="connsiteX5" fmla="*/ 5717060 w 9144000"/>
              <a:gd name="connsiteY5" fmla="*/ 3119403 h 4877023"/>
              <a:gd name="connsiteX0" fmla="*/ 5221760 w 9144000"/>
              <a:gd name="connsiteY0" fmla="*/ 2889172 h 4877023"/>
              <a:gd name="connsiteX1" fmla="*/ 7115638 w 9144000"/>
              <a:gd name="connsiteY1" fmla="*/ 0 h 4877023"/>
              <a:gd name="connsiteX2" fmla="*/ 9144000 w 9144000"/>
              <a:gd name="connsiteY2" fmla="*/ 5500 h 4877023"/>
              <a:gd name="connsiteX3" fmla="*/ 9144000 w 9144000"/>
              <a:gd name="connsiteY3" fmla="*/ 4877023 h 4877023"/>
              <a:gd name="connsiteX4" fmla="*/ 0 w 9144000"/>
              <a:gd name="connsiteY4" fmla="*/ 4877023 h 4877023"/>
              <a:gd name="connsiteX5" fmla="*/ 5221760 w 9144000"/>
              <a:gd name="connsiteY5" fmla="*/ 2889172 h 4877023"/>
              <a:gd name="connsiteX0" fmla="*/ 5371322 w 9144000"/>
              <a:gd name="connsiteY0" fmla="*/ 2929801 h 4877023"/>
              <a:gd name="connsiteX1" fmla="*/ 7115638 w 9144000"/>
              <a:gd name="connsiteY1" fmla="*/ 0 h 4877023"/>
              <a:gd name="connsiteX2" fmla="*/ 9144000 w 9144000"/>
              <a:gd name="connsiteY2" fmla="*/ 5500 h 4877023"/>
              <a:gd name="connsiteX3" fmla="*/ 9144000 w 9144000"/>
              <a:gd name="connsiteY3" fmla="*/ 4877023 h 4877023"/>
              <a:gd name="connsiteX4" fmla="*/ 0 w 9144000"/>
              <a:gd name="connsiteY4" fmla="*/ 4877023 h 4877023"/>
              <a:gd name="connsiteX5" fmla="*/ 5371322 w 9144000"/>
              <a:gd name="connsiteY5" fmla="*/ 2929801 h 48770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44000" h="4877023">
                <a:moveTo>
                  <a:pt x="5371322" y="2929801"/>
                </a:moveTo>
                <a:lnTo>
                  <a:pt x="7115638" y="0"/>
                </a:lnTo>
                <a:lnTo>
                  <a:pt x="9144000" y="5500"/>
                </a:lnTo>
                <a:lnTo>
                  <a:pt x="9144000" y="4877023"/>
                </a:lnTo>
                <a:lnTo>
                  <a:pt x="0" y="4877023"/>
                </a:lnTo>
                <a:lnTo>
                  <a:pt x="5371322" y="2929801"/>
                </a:lnTo>
                <a:close/>
              </a:path>
            </a:pathLst>
          </a:custGeom>
          <a:solidFill>
            <a:schemeClr val="accent1">
              <a:lumMod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Retângulo 6"/>
          <p:cNvSpPr/>
          <p:nvPr/>
        </p:nvSpPr>
        <p:spPr>
          <a:xfrm>
            <a:off x="1055440" y="-11687"/>
            <a:ext cx="11136560" cy="6860162"/>
          </a:xfrm>
          <a:custGeom>
            <a:avLst/>
            <a:gdLst>
              <a:gd name="connsiteX0" fmla="*/ 0 w 9144000"/>
              <a:gd name="connsiteY0" fmla="*/ 0 h 4871523"/>
              <a:gd name="connsiteX1" fmla="*/ 9144000 w 9144000"/>
              <a:gd name="connsiteY1" fmla="*/ 0 h 4871523"/>
              <a:gd name="connsiteX2" fmla="*/ 9144000 w 9144000"/>
              <a:gd name="connsiteY2" fmla="*/ 4871523 h 4871523"/>
              <a:gd name="connsiteX3" fmla="*/ 0 w 9144000"/>
              <a:gd name="connsiteY3" fmla="*/ 4871523 h 4871523"/>
              <a:gd name="connsiteX4" fmla="*/ 0 w 9144000"/>
              <a:gd name="connsiteY4" fmla="*/ 0 h 4871523"/>
              <a:gd name="connsiteX0" fmla="*/ 5717060 w 9144000"/>
              <a:gd name="connsiteY0" fmla="*/ 3113903 h 4871523"/>
              <a:gd name="connsiteX1" fmla="*/ 9144000 w 9144000"/>
              <a:gd name="connsiteY1" fmla="*/ 0 h 4871523"/>
              <a:gd name="connsiteX2" fmla="*/ 9144000 w 9144000"/>
              <a:gd name="connsiteY2" fmla="*/ 4871523 h 4871523"/>
              <a:gd name="connsiteX3" fmla="*/ 0 w 9144000"/>
              <a:gd name="connsiteY3" fmla="*/ 4871523 h 4871523"/>
              <a:gd name="connsiteX4" fmla="*/ 5717060 w 9144000"/>
              <a:gd name="connsiteY4" fmla="*/ 3113903 h 4871523"/>
              <a:gd name="connsiteX0" fmla="*/ 5717060 w 9144000"/>
              <a:gd name="connsiteY0" fmla="*/ 3113903 h 4871523"/>
              <a:gd name="connsiteX1" fmla="*/ 7661189 w 9144000"/>
              <a:gd name="connsiteY1" fmla="*/ 1322771 h 4871523"/>
              <a:gd name="connsiteX2" fmla="*/ 9144000 w 9144000"/>
              <a:gd name="connsiteY2" fmla="*/ 0 h 4871523"/>
              <a:gd name="connsiteX3" fmla="*/ 9144000 w 9144000"/>
              <a:gd name="connsiteY3" fmla="*/ 4871523 h 4871523"/>
              <a:gd name="connsiteX4" fmla="*/ 0 w 9144000"/>
              <a:gd name="connsiteY4" fmla="*/ 4871523 h 4871523"/>
              <a:gd name="connsiteX5" fmla="*/ 5717060 w 9144000"/>
              <a:gd name="connsiteY5" fmla="*/ 3113903 h 4871523"/>
              <a:gd name="connsiteX0" fmla="*/ 5717060 w 9144000"/>
              <a:gd name="connsiteY0" fmla="*/ 3113903 h 4871523"/>
              <a:gd name="connsiteX1" fmla="*/ 7092778 w 9144000"/>
              <a:gd name="connsiteY1" fmla="*/ 12955 h 4871523"/>
              <a:gd name="connsiteX2" fmla="*/ 9144000 w 9144000"/>
              <a:gd name="connsiteY2" fmla="*/ 0 h 4871523"/>
              <a:gd name="connsiteX3" fmla="*/ 9144000 w 9144000"/>
              <a:gd name="connsiteY3" fmla="*/ 4871523 h 4871523"/>
              <a:gd name="connsiteX4" fmla="*/ 0 w 9144000"/>
              <a:gd name="connsiteY4" fmla="*/ 4871523 h 4871523"/>
              <a:gd name="connsiteX5" fmla="*/ 5717060 w 9144000"/>
              <a:gd name="connsiteY5" fmla="*/ 3113903 h 4871523"/>
              <a:gd name="connsiteX0" fmla="*/ 5717060 w 9144000"/>
              <a:gd name="connsiteY0" fmla="*/ 3113903 h 4871523"/>
              <a:gd name="connsiteX1" fmla="*/ 7108018 w 9144000"/>
              <a:gd name="connsiteY1" fmla="*/ 5335 h 4871523"/>
              <a:gd name="connsiteX2" fmla="*/ 9144000 w 9144000"/>
              <a:gd name="connsiteY2" fmla="*/ 0 h 4871523"/>
              <a:gd name="connsiteX3" fmla="*/ 9144000 w 9144000"/>
              <a:gd name="connsiteY3" fmla="*/ 4871523 h 4871523"/>
              <a:gd name="connsiteX4" fmla="*/ 0 w 9144000"/>
              <a:gd name="connsiteY4" fmla="*/ 4871523 h 4871523"/>
              <a:gd name="connsiteX5" fmla="*/ 5717060 w 9144000"/>
              <a:gd name="connsiteY5" fmla="*/ 3113903 h 4871523"/>
              <a:gd name="connsiteX0" fmla="*/ 5717060 w 9144000"/>
              <a:gd name="connsiteY0" fmla="*/ 3119403 h 4877023"/>
              <a:gd name="connsiteX1" fmla="*/ 7115638 w 9144000"/>
              <a:gd name="connsiteY1" fmla="*/ 0 h 4877023"/>
              <a:gd name="connsiteX2" fmla="*/ 9144000 w 9144000"/>
              <a:gd name="connsiteY2" fmla="*/ 5500 h 4877023"/>
              <a:gd name="connsiteX3" fmla="*/ 9144000 w 9144000"/>
              <a:gd name="connsiteY3" fmla="*/ 4877023 h 4877023"/>
              <a:gd name="connsiteX4" fmla="*/ 0 w 9144000"/>
              <a:gd name="connsiteY4" fmla="*/ 4877023 h 4877023"/>
              <a:gd name="connsiteX5" fmla="*/ 5717060 w 9144000"/>
              <a:gd name="connsiteY5" fmla="*/ 3119403 h 48770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44000" h="4877023">
                <a:moveTo>
                  <a:pt x="5717060" y="3119403"/>
                </a:moveTo>
                <a:lnTo>
                  <a:pt x="7115638" y="0"/>
                </a:lnTo>
                <a:lnTo>
                  <a:pt x="9144000" y="5500"/>
                </a:lnTo>
                <a:lnTo>
                  <a:pt x="9144000" y="4877023"/>
                </a:lnTo>
                <a:lnTo>
                  <a:pt x="0" y="4877023"/>
                </a:lnTo>
                <a:lnTo>
                  <a:pt x="5717060" y="3119403"/>
                </a:lnTo>
                <a:close/>
              </a:path>
            </a:pathLst>
          </a:custGeom>
          <a:solidFill>
            <a:srgbClr val="1327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8" name="Título 5"/>
          <p:cNvSpPr txBox="1">
            <a:spLocks/>
          </p:cNvSpPr>
          <p:nvPr/>
        </p:nvSpPr>
        <p:spPr>
          <a:xfrm>
            <a:off x="5591944" y="5157192"/>
            <a:ext cx="6369968" cy="1202423"/>
          </a:xfrm>
          <a:prstGeom prst="rect">
            <a:avLst/>
          </a:prstGeom>
        </p:spPr>
        <p:txBody>
          <a:bodyPr/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75818B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pt-BR" sz="2400" dirty="0">
                <a:solidFill>
                  <a:schemeClr val="bg1"/>
                </a:solidFill>
              </a:rPr>
              <a:t>Rotas adaptativas para inspeção autônoma de subestação por meio do uso de VANT</a:t>
            </a:r>
          </a:p>
        </p:txBody>
      </p:sp>
      <p:sp>
        <p:nvSpPr>
          <p:cNvPr id="19" name="Espaço Reservado para Texto 6"/>
          <p:cNvSpPr txBox="1">
            <a:spLocks/>
          </p:cNvSpPr>
          <p:nvPr/>
        </p:nvSpPr>
        <p:spPr>
          <a:xfrm>
            <a:off x="8688288" y="3444572"/>
            <a:ext cx="3273624" cy="337563"/>
          </a:xfrm>
          <a:prstGeom prst="rect">
            <a:avLst/>
          </a:prstGeom>
        </p:spPr>
        <p:txBody>
          <a:bodyPr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pt-BR" b="1" dirty="0">
              <a:solidFill>
                <a:schemeClr val="bg1"/>
              </a:solidFill>
            </a:endParaRPr>
          </a:p>
        </p:txBody>
      </p:sp>
      <p:sp>
        <p:nvSpPr>
          <p:cNvPr id="23" name="Espaço Reservado para Texto 6"/>
          <p:cNvSpPr txBox="1">
            <a:spLocks/>
          </p:cNvSpPr>
          <p:nvPr/>
        </p:nvSpPr>
        <p:spPr>
          <a:xfrm>
            <a:off x="8328248" y="4020151"/>
            <a:ext cx="3633664" cy="337563"/>
          </a:xfrm>
          <a:prstGeom prst="rect">
            <a:avLst/>
          </a:prstGeom>
        </p:spPr>
        <p:txBody>
          <a:bodyPr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pt-BR" sz="2000" b="1" dirty="0">
                <a:solidFill>
                  <a:schemeClr val="bg1"/>
                </a:solidFill>
              </a:rPr>
              <a:t>Matheus Kraemer</a:t>
            </a:r>
          </a:p>
        </p:txBody>
      </p:sp>
      <p:sp>
        <p:nvSpPr>
          <p:cNvPr id="25" name="Espaço Reservado para Texto 7"/>
          <p:cNvSpPr txBox="1">
            <a:spLocks/>
          </p:cNvSpPr>
          <p:nvPr/>
        </p:nvSpPr>
        <p:spPr>
          <a:xfrm>
            <a:off x="1906470" y="6385945"/>
            <a:ext cx="8379061" cy="287127"/>
          </a:xfrm>
          <a:prstGeom prst="rect">
            <a:avLst/>
          </a:prstGeom>
        </p:spPr>
        <p:txBody>
          <a:bodyPr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pt-BR" dirty="0">
                <a:solidFill>
                  <a:schemeClr val="bg1"/>
                </a:solidFill>
              </a:rPr>
              <a:t> 30 de julho de 2019</a:t>
            </a:r>
          </a:p>
        </p:txBody>
      </p:sp>
      <p:sp>
        <p:nvSpPr>
          <p:cNvPr id="3" name="AutoShape 6" descr="Resultado de imagem para posmec ufsc logo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AutoShape 8" descr="Resultado de imagem para posmec ufsc logo"/>
          <p:cNvSpPr>
            <a:spLocks noChangeAspect="1" noChangeArrowheads="1"/>
          </p:cNvSpPr>
          <p:nvPr/>
        </p:nvSpPr>
        <p:spPr bwMode="auto">
          <a:xfrm>
            <a:off x="18319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4" descr="Resultado de imagem para ufsc lo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032" name="Picture 8" descr="Resultado de imagem para ufsc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8408" y="310724"/>
            <a:ext cx="1927054" cy="2173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tângulo 10"/>
          <p:cNvSpPr/>
          <p:nvPr/>
        </p:nvSpPr>
        <p:spPr>
          <a:xfrm>
            <a:off x="0" y="411471"/>
            <a:ext cx="5807968" cy="1494245"/>
          </a:xfrm>
          <a:prstGeom prst="rect">
            <a:avLst/>
          </a:prstGeom>
          <a:solidFill>
            <a:srgbClr val="394F47">
              <a:alpha val="6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Retângulo 30"/>
          <p:cNvSpPr/>
          <p:nvPr/>
        </p:nvSpPr>
        <p:spPr>
          <a:xfrm>
            <a:off x="-2777" y="260647"/>
            <a:ext cx="5665811" cy="1494245"/>
          </a:xfrm>
          <a:prstGeom prst="rect">
            <a:avLst/>
          </a:prstGeom>
          <a:solidFill>
            <a:srgbClr val="1327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-720000" algn="ctr"/>
            <a:r>
              <a:rPr 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>   Universidade Federal de Santa Catarina</a:t>
            </a:r>
          </a:p>
          <a:p>
            <a:pPr indent="-720000" algn="ctr"/>
            <a:r>
              <a:rPr 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>   Departamento de Automação e Sistemas</a:t>
            </a:r>
          </a:p>
        </p:txBody>
      </p:sp>
      <p:sp>
        <p:nvSpPr>
          <p:cNvPr id="20" name="Espaço Reservado para Texto 6"/>
          <p:cNvSpPr txBox="1">
            <a:spLocks/>
          </p:cNvSpPr>
          <p:nvPr/>
        </p:nvSpPr>
        <p:spPr>
          <a:xfrm>
            <a:off x="8328248" y="3582169"/>
            <a:ext cx="3633664" cy="337563"/>
          </a:xfrm>
          <a:prstGeom prst="rect">
            <a:avLst/>
          </a:prstGeom>
        </p:spPr>
        <p:txBody>
          <a:bodyPr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pt-BR" dirty="0">
                <a:solidFill>
                  <a:schemeClr val="bg1"/>
                </a:solidFill>
              </a:rPr>
              <a:t>Projeto de Fim de Curso</a:t>
            </a:r>
          </a:p>
        </p:txBody>
      </p:sp>
    </p:spTree>
    <p:extLst>
      <p:ext uri="{BB962C8B-B14F-4D97-AF65-F5344CB8AC3E}">
        <p14:creationId xmlns:p14="http://schemas.microsoft.com/office/powerpoint/2010/main" val="24134978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5</a:t>
            </a:fld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Introdução: </a:t>
            </a:r>
            <a:r>
              <a:rPr lang="pt-BR" sz="2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Motivação/Justificativa</a:t>
            </a:r>
          </a:p>
        </p:txBody>
      </p:sp>
      <p:sp>
        <p:nvSpPr>
          <p:cNvPr id="4" name="CaixaDeTexto 1"/>
          <p:cNvSpPr txBox="1">
            <a:spLocks noChangeArrowheads="1"/>
          </p:cNvSpPr>
          <p:nvPr/>
        </p:nvSpPr>
        <p:spPr bwMode="auto">
          <a:xfrm>
            <a:off x="384175" y="1179513"/>
            <a:ext cx="11423650" cy="1570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pt-BR" altLang="pt-BR" sz="2400" dirty="0"/>
              <a:t>Redução de custos de RH.</a:t>
            </a:r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pt-BR" altLang="pt-BR" sz="2400" dirty="0"/>
              <a:t>DEC (Duração Equivalente de Interrupção por Unidade Consumidora).</a:t>
            </a:r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pt-BR" altLang="pt-BR" sz="2400" dirty="0"/>
              <a:t>FEC (Frequência Equivalente de Interrupção por Unidade Consumidora). </a:t>
            </a:r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pt-BR" altLang="pt-BR" sz="2400" dirty="0"/>
              <a:t>Aumento de segurança na operação.</a:t>
            </a:r>
          </a:p>
        </p:txBody>
      </p:sp>
    </p:spTree>
    <p:extLst>
      <p:ext uri="{BB962C8B-B14F-4D97-AF65-F5344CB8AC3E}">
        <p14:creationId xmlns:p14="http://schemas.microsoft.com/office/powerpoint/2010/main" val="37373866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6</a:t>
            </a:fld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>
            <a:defPPr>
              <a:defRPr lang="pt-BR"/>
            </a:defPPr>
            <a:lvl1pPr>
              <a:defRPr sz="2400" b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pt-BR" dirty="0"/>
              <a:t>Introdução: </a:t>
            </a:r>
            <a:r>
              <a:rPr lang="pt-BR" altLang="pt-BR" dirty="0"/>
              <a:t>Objetivo</a:t>
            </a:r>
            <a:endParaRPr lang="pt-BR" dirty="0"/>
          </a:p>
        </p:txBody>
      </p:sp>
      <p:sp>
        <p:nvSpPr>
          <p:cNvPr id="4" name="CaixaDeTexto 1"/>
          <p:cNvSpPr txBox="1">
            <a:spLocks noChangeArrowheads="1"/>
          </p:cNvSpPr>
          <p:nvPr/>
        </p:nvSpPr>
        <p:spPr bwMode="auto">
          <a:xfrm>
            <a:off x="768350" y="3284984"/>
            <a:ext cx="114236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indent="0" algn="just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pt-BR" altLang="pt-BR" sz="2400"/>
              <a:t>Desenvolver um sistema para controle de rotas autônomas e adaptativas para VANT.</a:t>
            </a:r>
          </a:p>
        </p:txBody>
      </p:sp>
    </p:spTree>
    <p:extLst>
      <p:ext uri="{BB962C8B-B14F-4D97-AF65-F5344CB8AC3E}">
        <p14:creationId xmlns:p14="http://schemas.microsoft.com/office/powerpoint/2010/main" val="16065451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7</a:t>
            </a:fld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>
            <a:defPPr>
              <a:defRPr lang="pt-BR"/>
            </a:defPPr>
            <a:lvl1pPr>
              <a:defRPr sz="2400" b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pt-BR" dirty="0"/>
              <a:t>Introdução: </a:t>
            </a:r>
            <a:r>
              <a:rPr lang="pt-BR" altLang="pt-BR" dirty="0"/>
              <a:t>Objetivo específicos</a:t>
            </a:r>
            <a:endParaRPr lang="pt-BR" dirty="0"/>
          </a:p>
        </p:txBody>
      </p:sp>
      <p:sp>
        <p:nvSpPr>
          <p:cNvPr id="5" name="CaixaDeTexto 1"/>
          <p:cNvSpPr txBox="1">
            <a:spLocks noChangeArrowheads="1"/>
          </p:cNvSpPr>
          <p:nvPr/>
        </p:nvSpPr>
        <p:spPr bwMode="auto">
          <a:xfrm>
            <a:off x="384175" y="1179513"/>
            <a:ext cx="11423650" cy="563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pt-BR" altLang="pt-BR" sz="2400" dirty="0"/>
              <a:t>Desenho da arquitetura conceitual do sistema.</a:t>
            </a:r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pt-BR" altLang="pt-BR" sz="2400" dirty="0"/>
              <a:t>Mapeamento das alternativas de implementação dos módulos do sistema.</a:t>
            </a:r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pt-BR" altLang="pt-BR" sz="2400" dirty="0"/>
              <a:t>Implementação de um ambiente virtual com VANT simulado na estação de comando.</a:t>
            </a:r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pt-BR" altLang="pt-BR" sz="2400" dirty="0"/>
              <a:t>Implementação do módulo de path planning no ambiente de virtual na estação de comando.</a:t>
            </a:r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pt-BR" altLang="pt-BR" sz="2400" dirty="0"/>
              <a:t>Implementação do módulo de coleta de pontos na estação de comando</a:t>
            </a:r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pt-BR" altLang="pt-BR" sz="2400" dirty="0"/>
              <a:t>Implementação do módulo de geração e execução de trajetória e controle adaptativo na estação de comando.</a:t>
            </a:r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pt-BR" altLang="pt-BR" sz="2400" dirty="0"/>
              <a:t>Analisar o funcionamento da execução de trajetórias e controle adaptativo do VANT em ambiente de simulação na estação de comando.</a:t>
            </a:r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pt-BR" altLang="pt-BR" sz="2400" dirty="0"/>
              <a:t>Implementação da comunicação entre VANT e estação do comando.</a:t>
            </a:r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pt-BR" altLang="pt-BR" sz="2400" dirty="0"/>
              <a:t>Implementação do ambiente de simulação no VANT.</a:t>
            </a:r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pt-BR" altLang="pt-BR" sz="2400" dirty="0"/>
              <a:t>Analisar o funcionamento do controle adaptativo no ambiente de simulação no VANT.</a:t>
            </a:r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pt-BR" altLang="pt-BR" sz="2400" dirty="0"/>
              <a:t>Analisar o funcionamento do controle adaptativo no VANT em aplicação real.</a:t>
            </a:r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pt-BR" altLang="pt-BR" sz="2400" dirty="0"/>
              <a:t>Análise sobre melhorias em VANT utilizado.</a:t>
            </a:r>
          </a:p>
        </p:txBody>
      </p:sp>
    </p:spTree>
    <p:extLst>
      <p:ext uri="{BB962C8B-B14F-4D97-AF65-F5344CB8AC3E}">
        <p14:creationId xmlns:p14="http://schemas.microsoft.com/office/powerpoint/2010/main" val="42204448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8</a:t>
            </a:fld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altLang="pt-BR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Arquitetura: Conceitual</a:t>
            </a:r>
            <a:endParaRPr lang="pt-BR" sz="2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8325" y="1433513"/>
            <a:ext cx="8515350" cy="449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597624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9</a:t>
            </a:fld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altLang="pt-B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Arquitetura: Tecnologias</a:t>
            </a:r>
            <a:endParaRPr lang="pt-BR" sz="2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432" y="1097155"/>
            <a:ext cx="9721850" cy="578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723247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noAutofit/>
      </a:bodyPr>
      <a:lstStyle>
        <a:defPPr>
          <a:defRPr sz="2000" b="1" dirty="0">
            <a:solidFill>
              <a:schemeClr val="tx1">
                <a:lumMod val="65000"/>
                <a:lumOff val="35000"/>
              </a:schemeClr>
            </a:solidFill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4671</TotalTime>
  <Words>974</Words>
  <Application>Microsoft Office PowerPoint</Application>
  <PresentationFormat>Widescreen</PresentationFormat>
  <Paragraphs>202</Paragraphs>
  <Slides>47</Slides>
  <Notes>4</Notes>
  <HiddenSlides>0</HiddenSlides>
  <MMClips>4</MMClips>
  <ScaleCrop>false</ScaleCrop>
  <HeadingPairs>
    <vt:vector size="6" baseType="variant">
      <vt:variant>
        <vt:lpstr>Fontes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47</vt:i4>
      </vt:variant>
    </vt:vector>
  </HeadingPairs>
  <TitlesOfParts>
    <vt:vector size="50" baseType="lpstr">
      <vt:lpstr>Arial</vt:lpstr>
      <vt:lpstr>Calibri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Tiago Muner Zilio</dc:creator>
  <cp:lastModifiedBy>Matheus</cp:lastModifiedBy>
  <cp:revision>377</cp:revision>
  <dcterms:created xsi:type="dcterms:W3CDTF">2016-09-09T16:20:23Z</dcterms:created>
  <dcterms:modified xsi:type="dcterms:W3CDTF">2019-07-14T19:45:06Z</dcterms:modified>
</cp:coreProperties>
</file>